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rawings/drawing2.xml" ContentType="application/vnd.openxmlformats-officedocument.drawingml.chartshape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diagrams/layout5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layout1.xml" ContentType="application/vnd.openxmlformats-officedocument.drawingml.diagramLayout+xml"/>
  <Override PartName="/ppt/charts/chart3.xml" ContentType="application/vnd.openxmlformats-officedocument.drawingml.char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charts/chart4.xml" ContentType="application/vnd.openxmlformats-officedocument.drawingml.chart+xml"/>
  <Override PartName="/ppt/diagrams/colors5.xml" ContentType="application/vnd.openxmlformats-officedocument.drawingml.diagramColors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rawing5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rawings/drawing1.xml" ContentType="application/vnd.openxmlformats-officedocument.drawingml.chartshapes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66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5C11F"/>
    <a:srgbClr val="4A7EB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017" autoAdjust="0"/>
    <p:restoredTop sz="94660"/>
  </p:normalViewPr>
  <p:slideViewPr>
    <p:cSldViewPr>
      <p:cViewPr>
        <p:scale>
          <a:sx n="100" d="100"/>
          <a:sy n="100" d="100"/>
        </p:scale>
        <p:origin x="-2124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odi5\home\hleturque\Henri\Gates%20Libraries%20of%20Stories\Ghana\Overall%20Ghana%20Database_Y3MA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ata\Gates%20Libraries%20of%20Stories\Ghana\Data\Other%20graphs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\\odi5\home\hleturque\Henri\Gates%20Libraries%20of%20Stories\Ghana\Nutrition\Nutrition%20figures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\\ODI8\Users\skeats\Documents\Documents\HungerAllianceWork\miniGraphs_Edits.xlsx" TargetMode="Externa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oleObject" Target="file:///\\ODI8\Users\skeats\Documents\Documents\LookBackPeerFwd\PricesCorrespondingToNutritionDatabas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629834558974028"/>
          <c:y val="2.552192400432041E-2"/>
          <c:w val="0.8728403266460899"/>
          <c:h val="0.79946052466609951"/>
        </c:manualLayout>
      </c:layout>
      <c:lineChart>
        <c:grouping val="standard"/>
        <c:ser>
          <c:idx val="0"/>
          <c:order val="0"/>
          <c:tx>
            <c:strRef>
              <c:f>'Calculation growth'!$F$836</c:f>
              <c:strCache>
                <c:ptCount val="1"/>
                <c:pt idx="0">
                  <c:v>3YMA gross agr product (2000 constant USD)</c:v>
                </c:pt>
              </c:strCache>
            </c:strRef>
          </c:tx>
          <c:spPr>
            <a:ln w="63500">
              <a:solidFill>
                <a:srgbClr val="FF0000"/>
              </a:solidFill>
            </a:ln>
          </c:spPr>
          <c:marker>
            <c:symbol val="none"/>
          </c:marker>
          <c:cat>
            <c:strRef>
              <c:f>'Calculation growth'!$K$835:$BF$835</c:f>
              <c:strCache>
                <c:ptCount val="48"/>
                <c:pt idx="0">
                  <c:v>1961/62</c:v>
                </c:pt>
                <c:pt idx="1">
                  <c:v>1961/63</c:v>
                </c:pt>
                <c:pt idx="2">
                  <c:v>1962/64</c:v>
                </c:pt>
                <c:pt idx="3">
                  <c:v>1963/65</c:v>
                </c:pt>
                <c:pt idx="4">
                  <c:v>1964/66</c:v>
                </c:pt>
                <c:pt idx="5">
                  <c:v>1965/67</c:v>
                </c:pt>
                <c:pt idx="6">
                  <c:v>1966/68</c:v>
                </c:pt>
                <c:pt idx="7">
                  <c:v>1967/69</c:v>
                </c:pt>
                <c:pt idx="8">
                  <c:v>1968/70</c:v>
                </c:pt>
                <c:pt idx="9">
                  <c:v>1969/71</c:v>
                </c:pt>
                <c:pt idx="10">
                  <c:v>1970/72</c:v>
                </c:pt>
                <c:pt idx="11">
                  <c:v>1971/73</c:v>
                </c:pt>
                <c:pt idx="12">
                  <c:v>1972/74</c:v>
                </c:pt>
                <c:pt idx="13">
                  <c:v>1973/75</c:v>
                </c:pt>
                <c:pt idx="14">
                  <c:v>1974/76</c:v>
                </c:pt>
                <c:pt idx="15">
                  <c:v>1975/77</c:v>
                </c:pt>
                <c:pt idx="16">
                  <c:v>1976/78</c:v>
                </c:pt>
                <c:pt idx="17">
                  <c:v>1977/79</c:v>
                </c:pt>
                <c:pt idx="18">
                  <c:v>1978/80</c:v>
                </c:pt>
                <c:pt idx="19">
                  <c:v>1979/81</c:v>
                </c:pt>
                <c:pt idx="20">
                  <c:v>1980/82</c:v>
                </c:pt>
                <c:pt idx="21">
                  <c:v>1981/83</c:v>
                </c:pt>
                <c:pt idx="22">
                  <c:v>1982/84</c:v>
                </c:pt>
                <c:pt idx="23">
                  <c:v>1983/85</c:v>
                </c:pt>
                <c:pt idx="24">
                  <c:v>1984/86</c:v>
                </c:pt>
                <c:pt idx="25">
                  <c:v>1985/87</c:v>
                </c:pt>
                <c:pt idx="26">
                  <c:v>1986/88</c:v>
                </c:pt>
                <c:pt idx="27">
                  <c:v>1987/89</c:v>
                </c:pt>
                <c:pt idx="28">
                  <c:v>1988/90</c:v>
                </c:pt>
                <c:pt idx="29">
                  <c:v>1989/91</c:v>
                </c:pt>
                <c:pt idx="30">
                  <c:v>1990/92</c:v>
                </c:pt>
                <c:pt idx="31">
                  <c:v>1991/93</c:v>
                </c:pt>
                <c:pt idx="32">
                  <c:v>1992/94</c:v>
                </c:pt>
                <c:pt idx="33">
                  <c:v>1993/95</c:v>
                </c:pt>
                <c:pt idx="34">
                  <c:v>1994/96</c:v>
                </c:pt>
                <c:pt idx="35">
                  <c:v>1995/97</c:v>
                </c:pt>
                <c:pt idx="36">
                  <c:v>1996/98</c:v>
                </c:pt>
                <c:pt idx="37">
                  <c:v>1997/99</c:v>
                </c:pt>
                <c:pt idx="38">
                  <c:v>1998/00</c:v>
                </c:pt>
                <c:pt idx="39">
                  <c:v>1999/01</c:v>
                </c:pt>
                <c:pt idx="40">
                  <c:v>2000/02</c:v>
                </c:pt>
                <c:pt idx="41">
                  <c:v>2001/03</c:v>
                </c:pt>
                <c:pt idx="42">
                  <c:v>2002/04</c:v>
                </c:pt>
                <c:pt idx="43">
                  <c:v>2003/05</c:v>
                </c:pt>
                <c:pt idx="44">
                  <c:v>2004/06</c:v>
                </c:pt>
                <c:pt idx="45">
                  <c:v>2005/07</c:v>
                </c:pt>
                <c:pt idx="46">
                  <c:v>2006/08</c:v>
                </c:pt>
                <c:pt idx="47">
                  <c:v>2007/08</c:v>
                </c:pt>
              </c:strCache>
            </c:strRef>
          </c:cat>
          <c:val>
            <c:numRef>
              <c:f>'Calculation growth'!$K$836:$BF$836</c:f>
              <c:numCache>
                <c:formatCode>General</c:formatCode>
                <c:ptCount val="48"/>
                <c:pt idx="0">
                  <c:v>1122079</c:v>
                </c:pt>
                <c:pt idx="1">
                  <c:v>1132207.3333333333</c:v>
                </c:pt>
                <c:pt idx="2">
                  <c:v>1195110.6666666681</c:v>
                </c:pt>
                <c:pt idx="3">
                  <c:v>1209879.3333333333</c:v>
                </c:pt>
                <c:pt idx="4">
                  <c:v>1223161.3333333333</c:v>
                </c:pt>
                <c:pt idx="5">
                  <c:v>1225950.3333333333</c:v>
                </c:pt>
                <c:pt idx="6">
                  <c:v>1259686</c:v>
                </c:pt>
                <c:pt idx="7">
                  <c:v>1321404</c:v>
                </c:pt>
                <c:pt idx="8">
                  <c:v>1359136.6666666681</c:v>
                </c:pt>
                <c:pt idx="9">
                  <c:v>1428784</c:v>
                </c:pt>
                <c:pt idx="10">
                  <c:v>1453164.6666666681</c:v>
                </c:pt>
                <c:pt idx="11">
                  <c:v>1467236.6666666681</c:v>
                </c:pt>
                <c:pt idx="12">
                  <c:v>1521322</c:v>
                </c:pt>
                <c:pt idx="13">
                  <c:v>1561119.3333333333</c:v>
                </c:pt>
                <c:pt idx="14">
                  <c:v>1540537.3333333333</c:v>
                </c:pt>
                <c:pt idx="15">
                  <c:v>1403053.6666666681</c:v>
                </c:pt>
                <c:pt idx="16">
                  <c:v>1285244.6666666681</c:v>
                </c:pt>
                <c:pt idx="17">
                  <c:v>1239089.3333333333</c:v>
                </c:pt>
                <c:pt idx="18">
                  <c:v>1255535.6666666681</c:v>
                </c:pt>
                <c:pt idx="19">
                  <c:v>1273637</c:v>
                </c:pt>
                <c:pt idx="20">
                  <c:v>1246290</c:v>
                </c:pt>
                <c:pt idx="21">
                  <c:v>1214683</c:v>
                </c:pt>
                <c:pt idx="22">
                  <c:v>1301374.3333333333</c:v>
                </c:pt>
                <c:pt idx="23">
                  <c:v>1408881</c:v>
                </c:pt>
                <c:pt idx="24">
                  <c:v>1548421.6666666681</c:v>
                </c:pt>
                <c:pt idx="25">
                  <c:v>1585307.6666666681</c:v>
                </c:pt>
                <c:pt idx="26">
                  <c:v>1646483.3333333333</c:v>
                </c:pt>
                <c:pt idx="27">
                  <c:v>1721940.3333333333</c:v>
                </c:pt>
                <c:pt idx="28">
                  <c:v>1681926.6666666681</c:v>
                </c:pt>
                <c:pt idx="29">
                  <c:v>1869920.3333333333</c:v>
                </c:pt>
                <c:pt idx="30">
                  <c:v>1998263.6666666681</c:v>
                </c:pt>
                <c:pt idx="31">
                  <c:v>2295023</c:v>
                </c:pt>
                <c:pt idx="32">
                  <c:v>2304493</c:v>
                </c:pt>
                <c:pt idx="33">
                  <c:v>2437348.6666666665</c:v>
                </c:pt>
                <c:pt idx="34">
                  <c:v>2576914.3333332841</c:v>
                </c:pt>
                <c:pt idx="35">
                  <c:v>2741824.3333332841</c:v>
                </c:pt>
                <c:pt idx="36">
                  <c:v>2886945.6666666665</c:v>
                </c:pt>
                <c:pt idx="37">
                  <c:v>3027227.3333332841</c:v>
                </c:pt>
                <c:pt idx="38">
                  <c:v>3199165</c:v>
                </c:pt>
                <c:pt idx="39">
                  <c:v>3319498.3333332841</c:v>
                </c:pt>
                <c:pt idx="40">
                  <c:v>3492715.6666666665</c:v>
                </c:pt>
                <c:pt idx="41">
                  <c:v>3692595.3333332841</c:v>
                </c:pt>
                <c:pt idx="42">
                  <c:v>3901541</c:v>
                </c:pt>
                <c:pt idx="43">
                  <c:v>4047677.3333332841</c:v>
                </c:pt>
                <c:pt idx="44">
                  <c:v>4163165.3333332841</c:v>
                </c:pt>
                <c:pt idx="45">
                  <c:v>4189551.6666666665</c:v>
                </c:pt>
                <c:pt idx="46">
                  <c:v>4179604</c:v>
                </c:pt>
                <c:pt idx="47">
                  <c:v>4119138</c:v>
                </c:pt>
              </c:numCache>
            </c:numRef>
          </c:val>
        </c:ser>
        <c:dLbls/>
        <c:marker val="1"/>
        <c:axId val="40009088"/>
        <c:axId val="40162432"/>
      </c:lineChart>
      <c:catAx>
        <c:axId val="40009088"/>
        <c:scaling>
          <c:orientation val="minMax"/>
        </c:scaling>
        <c:axPos val="b"/>
        <c:tickLblPos val="nextTo"/>
        <c:spPr>
          <a:solidFill>
            <a:sysClr val="window" lastClr="FFFFFF"/>
          </a:solidFill>
        </c:spPr>
        <c:txPr>
          <a:bodyPr/>
          <a:lstStyle/>
          <a:p>
            <a:pPr>
              <a:defRPr>
                <a:solidFill>
                  <a:schemeClr val="tx1"/>
                </a:solidFill>
              </a:defRPr>
            </a:pPr>
            <a:endParaRPr lang="fr-FR"/>
          </a:p>
        </c:txPr>
        <c:crossAx val="40162432"/>
        <c:crosses val="autoZero"/>
        <c:auto val="1"/>
        <c:lblAlgn val="ctr"/>
        <c:lblOffset val="100"/>
      </c:catAx>
      <c:valAx>
        <c:axId val="40162432"/>
        <c:scaling>
          <c:orientation val="minMax"/>
        </c:scaling>
        <c:axPos val="l"/>
        <c:majorGridlines>
          <c:spPr>
            <a:ln>
              <a:solidFill>
                <a:srgbClr val="4F81BD"/>
              </a:solidFill>
              <a:prstDash val="sysDot"/>
            </a:ln>
          </c:spPr>
        </c:majorGridlines>
        <c:numFmt formatCode="#,##0" sourceLinked="0"/>
        <c:tickLblPos val="nextTo"/>
        <c:crossAx val="40009088"/>
        <c:crosses val="autoZero"/>
        <c:crossBetween val="between"/>
        <c:majorUnit val="1000000"/>
        <c:dispUnits>
          <c:builtInUnit val="millions"/>
          <c:dispUnitsLbl>
            <c:layout>
              <c:manualLayout>
                <c:xMode val="edge"/>
                <c:yMode val="edge"/>
                <c:x val="2.4294903439317207E-2"/>
                <c:y val="3.3132714226810994E-2"/>
              </c:manualLayout>
            </c:layout>
            <c:tx>
              <c:rich>
                <a:bodyPr/>
                <a:lstStyle/>
                <a:p>
                  <a:pPr>
                    <a:defRPr/>
                  </a:pPr>
                  <a:r>
                    <a:rPr lang="en-US"/>
                    <a:t>Agriculture gross prod: Bill US$ 2000</a:t>
                  </a:r>
                </a:p>
              </c:rich>
            </c:tx>
          </c:dispUnitsLbl>
        </c:dispUnits>
      </c:valAx>
      <c:spPr>
        <a:solidFill>
          <a:srgbClr val="95C11F"/>
        </a:solidFill>
      </c:spPr>
    </c:plotArea>
    <c:plotVisOnly val="1"/>
    <c:dispBlanksAs val="gap"/>
  </c:chart>
  <c:txPr>
    <a:bodyPr/>
    <a:lstStyle/>
    <a:p>
      <a:pPr>
        <a:defRPr sz="1200">
          <a:latin typeface="+mj-lt"/>
        </a:defRPr>
      </a:pPr>
      <a:endParaRPr lang="fr-FR"/>
    </a:p>
  </c:txPr>
  <c:externalData r:id="rId2"/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>
        <c:manualLayout>
          <c:layoutTarget val="inner"/>
          <c:xMode val="edge"/>
          <c:yMode val="edge"/>
          <c:x val="0.18148253892798763"/>
          <c:y val="5.1941612561587247E-2"/>
          <c:w val="0.79973004517926782"/>
          <c:h val="0.77380248827815334"/>
        </c:manualLayout>
      </c:layout>
      <c:lineChart>
        <c:grouping val="standard"/>
        <c:ser>
          <c:idx val="0"/>
          <c:order val="0"/>
          <c:tx>
            <c:strRef>
              <c:f>Sheet2!$B$4</c:f>
              <c:strCache>
                <c:ptCount val="1"/>
                <c:pt idx="0">
                  <c:v>Poverty, rural</c:v>
                </c:pt>
              </c:strCache>
            </c:strRef>
          </c:tx>
          <c:spPr>
            <a:ln>
              <a:solidFill>
                <a:srgbClr val="92D050"/>
              </a:solidFill>
            </a:ln>
          </c:spPr>
          <c:marker>
            <c:spPr>
              <a:solidFill>
                <a:srgbClr val="06701F"/>
              </a:solidFill>
              <a:ln>
                <a:solidFill>
                  <a:srgbClr val="06701F"/>
                </a:solidFill>
              </a:ln>
            </c:spPr>
          </c:marker>
          <c:cat>
            <c:strRef>
              <c:f>Sheet2!$C$3:$E$3</c:f>
              <c:strCache>
                <c:ptCount val="3"/>
                <c:pt idx="0">
                  <c:v>1991/1992</c:v>
                </c:pt>
                <c:pt idx="1">
                  <c:v>1998/1999</c:v>
                </c:pt>
                <c:pt idx="2">
                  <c:v>2006</c:v>
                </c:pt>
              </c:strCache>
            </c:strRef>
          </c:cat>
          <c:val>
            <c:numRef>
              <c:f>Sheet2!$C$4:$E$4</c:f>
              <c:numCache>
                <c:formatCode>General</c:formatCode>
                <c:ptCount val="3"/>
                <c:pt idx="0">
                  <c:v>63.6</c:v>
                </c:pt>
                <c:pt idx="1">
                  <c:v>49.6</c:v>
                </c:pt>
                <c:pt idx="2">
                  <c:v>39.200000000000003</c:v>
                </c:pt>
              </c:numCache>
            </c:numRef>
          </c:val>
        </c:ser>
        <c:ser>
          <c:idx val="1"/>
          <c:order val="1"/>
          <c:tx>
            <c:strRef>
              <c:f>Sheet2!$B$5</c:f>
              <c:strCache>
                <c:ptCount val="1"/>
                <c:pt idx="0">
                  <c:v>Poverty, cocoa producers</c:v>
                </c:pt>
              </c:strCache>
            </c:strRef>
          </c:tx>
          <c:spPr>
            <a:ln>
              <a:solidFill>
                <a:schemeClr val="accent6"/>
              </a:solidFill>
            </a:ln>
          </c:spPr>
          <c:marker>
            <c:spPr>
              <a:solidFill>
                <a:schemeClr val="accent6"/>
              </a:solidFill>
              <a:ln>
                <a:solidFill>
                  <a:schemeClr val="accent6"/>
                </a:solidFill>
              </a:ln>
            </c:spPr>
          </c:marker>
          <c:cat>
            <c:strRef>
              <c:f>Sheet2!$C$3:$E$3</c:f>
              <c:strCache>
                <c:ptCount val="3"/>
                <c:pt idx="0">
                  <c:v>1991/1992</c:v>
                </c:pt>
                <c:pt idx="1">
                  <c:v>1998/1999</c:v>
                </c:pt>
                <c:pt idx="2">
                  <c:v>2006</c:v>
                </c:pt>
              </c:strCache>
            </c:strRef>
          </c:cat>
          <c:val>
            <c:numRef>
              <c:f>Sheet2!$C$5:$E$5</c:f>
              <c:numCache>
                <c:formatCode>General</c:formatCode>
                <c:ptCount val="3"/>
                <c:pt idx="0">
                  <c:v>60.1</c:v>
                </c:pt>
                <c:pt idx="1">
                  <c:v>36.700000000000003</c:v>
                </c:pt>
                <c:pt idx="2">
                  <c:v>23.9</c:v>
                </c:pt>
              </c:numCache>
            </c:numRef>
          </c:val>
        </c:ser>
        <c:ser>
          <c:idx val="2"/>
          <c:order val="2"/>
          <c:tx>
            <c:strRef>
              <c:f>Sheet2!$B$6</c:f>
              <c:strCache>
                <c:ptCount val="1"/>
                <c:pt idx="0">
                  <c:v>Poverty, national</c:v>
                </c:pt>
              </c:strCache>
            </c:strRef>
          </c:tx>
          <c:spPr>
            <a:ln w="31750">
              <a:solidFill>
                <a:srgbClr val="FFFF00"/>
              </a:solidFill>
            </a:ln>
          </c:spPr>
          <c:marker>
            <c:symbol val="triangle"/>
            <c:size val="9"/>
            <c:spPr>
              <a:solidFill>
                <a:srgbClr val="FFFF00"/>
              </a:solidFill>
              <a:ln>
                <a:solidFill>
                  <a:srgbClr val="002060"/>
                </a:solidFill>
              </a:ln>
            </c:spPr>
          </c:marker>
          <c:cat>
            <c:strRef>
              <c:f>Sheet2!$C$3:$E$3</c:f>
              <c:strCache>
                <c:ptCount val="3"/>
                <c:pt idx="0">
                  <c:v>1991/1992</c:v>
                </c:pt>
                <c:pt idx="1">
                  <c:v>1998/1999</c:v>
                </c:pt>
                <c:pt idx="2">
                  <c:v>2006</c:v>
                </c:pt>
              </c:strCache>
            </c:strRef>
          </c:cat>
          <c:val>
            <c:numRef>
              <c:f>Sheet2!$C$6:$E$6</c:f>
              <c:numCache>
                <c:formatCode>General</c:formatCode>
                <c:ptCount val="3"/>
                <c:pt idx="0">
                  <c:v>51.7</c:v>
                </c:pt>
                <c:pt idx="1">
                  <c:v>39.5</c:v>
                </c:pt>
                <c:pt idx="2">
                  <c:v>28.5</c:v>
                </c:pt>
              </c:numCache>
            </c:numRef>
          </c:val>
        </c:ser>
        <c:dLbls/>
        <c:marker val="1"/>
        <c:axId val="40692736"/>
        <c:axId val="41603456"/>
      </c:lineChart>
      <c:catAx>
        <c:axId val="40692736"/>
        <c:scaling>
          <c:orientation val="minMax"/>
        </c:scaling>
        <c:axPos val="b"/>
        <c:tickLblPos val="nextTo"/>
        <c:crossAx val="41603456"/>
        <c:crosses val="autoZero"/>
        <c:auto val="1"/>
        <c:lblAlgn val="ctr"/>
        <c:lblOffset val="100"/>
      </c:catAx>
      <c:valAx>
        <c:axId val="41603456"/>
        <c:scaling>
          <c:orientation val="minMax"/>
          <c:min val="20"/>
        </c:scaling>
        <c:axPos val="l"/>
        <c:majorGridlines>
          <c:spPr>
            <a:ln>
              <a:prstDash val="sysDot"/>
            </a:ln>
          </c:spPr>
        </c:majorGridlines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Poverty Incidence (%)</a:t>
                </a:r>
              </a:p>
            </c:rich>
          </c:tx>
          <c:layout>
            <c:manualLayout>
              <c:xMode val="edge"/>
              <c:yMode val="edge"/>
              <c:x val="1.8660823693119326E-2"/>
              <c:y val="0.16818247793255925"/>
            </c:manualLayout>
          </c:layout>
        </c:title>
        <c:numFmt formatCode="General" sourceLinked="1"/>
        <c:tickLblPos val="nextTo"/>
        <c:crossAx val="40692736"/>
        <c:crosses val="autoZero"/>
        <c:crossBetween val="between"/>
        <c:majorUnit val="10"/>
      </c:valAx>
      <c:spPr>
        <a:solidFill>
          <a:schemeClr val="tx1">
            <a:lumMod val="65000"/>
            <a:lumOff val="35000"/>
          </a:schemeClr>
        </a:solidFill>
      </c:spPr>
    </c:plotArea>
    <c:legend>
      <c:legendPos val="r"/>
      <c:layout>
        <c:manualLayout>
          <c:xMode val="edge"/>
          <c:yMode val="edge"/>
          <c:x val="0.5193358117510225"/>
          <c:y val="5.8345490707967891E-3"/>
          <c:w val="0.47647952190076687"/>
          <c:h val="0.28374117619409811"/>
        </c:manualLayout>
      </c:layout>
      <c:spPr>
        <a:solidFill>
          <a:schemeClr val="bg1"/>
        </a:solidFill>
      </c:spPr>
    </c:legend>
    <c:plotVisOnly val="1"/>
    <c:dispBlanksAs val="gap"/>
  </c:chart>
  <c:txPr>
    <a:bodyPr/>
    <a:lstStyle/>
    <a:p>
      <a:pPr>
        <a:defRPr sz="1200" b="0">
          <a:latin typeface="+mj-lt"/>
        </a:defRPr>
      </a:pPr>
      <a:endParaRPr lang="fr-F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>
        <c:manualLayout>
          <c:layoutTarget val="inner"/>
          <c:xMode val="edge"/>
          <c:yMode val="edge"/>
          <c:x val="0.19007329272520179"/>
          <c:y val="4.4454533273430914E-2"/>
          <c:w val="0.58253701777843758"/>
          <c:h val="0.59629077896793403"/>
        </c:manualLayout>
      </c:layout>
      <c:barChart>
        <c:barDir val="col"/>
        <c:grouping val="clustered"/>
        <c:ser>
          <c:idx val="5"/>
          <c:order val="1"/>
          <c:tx>
            <c:strRef>
              <c:f>'StatisticalData(1)'!$E$6</c:f>
              <c:strCache>
                <c:ptCount val="1"/>
                <c:pt idx="0">
                  <c:v>U5 Underweight (DHS)</c:v>
                </c:pt>
              </c:strCache>
            </c:strRef>
          </c:tx>
          <c:spPr>
            <a:solidFill>
              <a:srgbClr val="FF0000"/>
            </a:solidFill>
          </c:spPr>
          <c:dPt>
            <c:idx val="8"/>
            <c:spPr>
              <a:solidFill>
                <a:srgbClr val="FF0000"/>
              </a:solidFill>
              <a:ln>
                <a:noFill/>
              </a:ln>
            </c:spPr>
          </c:dPt>
          <c:dLbls>
            <c:dLbl>
              <c:idx val="5"/>
              <c:layout/>
              <c:showVal val="1"/>
            </c:dLbl>
            <c:dLbl>
              <c:idx val="25"/>
              <c:layout>
                <c:manualLayout>
                  <c:x val="-2.7972027972028256E-2"/>
                  <c:y val="4.0040040040040074E-3"/>
                </c:manualLayout>
              </c:layout>
              <c:showVal val="1"/>
            </c:dLbl>
            <c:delete val="1"/>
            <c:txPr>
              <a:bodyPr/>
              <a:lstStyle/>
              <a:p>
                <a:pPr>
                  <a:defRPr sz="1400"/>
                </a:pPr>
                <a:endParaRPr lang="fr-FR"/>
              </a:p>
            </c:txPr>
          </c:dLbls>
          <c:cat>
            <c:numRef>
              <c:f>'StatisticalData(1)'!$F$1:$AE$1</c:f>
              <c:numCache>
                <c:formatCode>General</c:formatCode>
                <c:ptCount val="26"/>
                <c:pt idx="0">
                  <c:v>1983</c:v>
                </c:pt>
                <c:pt idx="1">
                  <c:v>1984</c:v>
                </c:pt>
                <c:pt idx="2">
                  <c:v>1985</c:v>
                </c:pt>
                <c:pt idx="3">
                  <c:v>1986</c:v>
                </c:pt>
                <c:pt idx="4">
                  <c:v>1987</c:v>
                </c:pt>
                <c:pt idx="5">
                  <c:v>1988</c:v>
                </c:pt>
                <c:pt idx="6">
                  <c:v>1989</c:v>
                </c:pt>
                <c:pt idx="7">
                  <c:v>1990</c:v>
                </c:pt>
                <c:pt idx="8">
                  <c:v>1991</c:v>
                </c:pt>
                <c:pt idx="9">
                  <c:v>1992</c:v>
                </c:pt>
                <c:pt idx="10">
                  <c:v>1993</c:v>
                </c:pt>
                <c:pt idx="11">
                  <c:v>1994</c:v>
                </c:pt>
                <c:pt idx="12">
                  <c:v>1995</c:v>
                </c:pt>
                <c:pt idx="13">
                  <c:v>1996</c:v>
                </c:pt>
                <c:pt idx="14">
                  <c:v>1997</c:v>
                </c:pt>
                <c:pt idx="15">
                  <c:v>1998</c:v>
                </c:pt>
                <c:pt idx="16">
                  <c:v>1999</c:v>
                </c:pt>
                <c:pt idx="17">
                  <c:v>2000</c:v>
                </c:pt>
                <c:pt idx="18">
                  <c:v>2001</c:v>
                </c:pt>
                <c:pt idx="19">
                  <c:v>2002</c:v>
                </c:pt>
                <c:pt idx="20">
                  <c:v>2003</c:v>
                </c:pt>
                <c:pt idx="21">
                  <c:v>2004</c:v>
                </c:pt>
                <c:pt idx="22">
                  <c:v>2005</c:v>
                </c:pt>
                <c:pt idx="23">
                  <c:v>2006</c:v>
                </c:pt>
                <c:pt idx="24">
                  <c:v>2007</c:v>
                </c:pt>
                <c:pt idx="25">
                  <c:v>2008</c:v>
                </c:pt>
              </c:numCache>
            </c:numRef>
          </c:cat>
          <c:val>
            <c:numRef>
              <c:f>'StatisticalData(1)'!$F$6:$AE$6</c:f>
              <c:numCache>
                <c:formatCode>General</c:formatCode>
                <c:ptCount val="26"/>
                <c:pt idx="5">
                  <c:v>30.3</c:v>
                </c:pt>
                <c:pt idx="15">
                  <c:v>24.9</c:v>
                </c:pt>
                <c:pt idx="20">
                  <c:v>21.8</c:v>
                </c:pt>
                <c:pt idx="25">
                  <c:v>17.3</c:v>
                </c:pt>
              </c:numCache>
            </c:numRef>
          </c:val>
        </c:ser>
        <c:dLbls/>
        <c:gapWidth val="0"/>
        <c:overlap val="-65"/>
        <c:axId val="61926784"/>
        <c:axId val="62159872"/>
      </c:barChart>
      <c:lineChart>
        <c:grouping val="standard"/>
        <c:ser>
          <c:idx val="1"/>
          <c:order val="0"/>
          <c:tx>
            <c:strRef>
              <c:f>'StatisticalData(1)'!$E$2</c:f>
              <c:strCache>
                <c:ptCount val="1"/>
                <c:pt idx="0">
                  <c:v>Food supply (kcal/capita/day) (kcal)</c:v>
                </c:pt>
              </c:strCache>
            </c:strRef>
          </c:tx>
          <c:spPr>
            <a:ln w="57150">
              <a:solidFill>
                <a:srgbClr val="FFFF00"/>
              </a:solidFill>
            </a:ln>
          </c:spPr>
          <c:marker>
            <c:symbol val="none"/>
          </c:marker>
          <c:cat>
            <c:numRef>
              <c:f>'StatisticalData(1)'!$F$1:$AF$1</c:f>
              <c:numCache>
                <c:formatCode>General</c:formatCode>
                <c:ptCount val="27"/>
                <c:pt idx="0">
                  <c:v>1983</c:v>
                </c:pt>
                <c:pt idx="1">
                  <c:v>1984</c:v>
                </c:pt>
                <c:pt idx="2">
                  <c:v>1985</c:v>
                </c:pt>
                <c:pt idx="3">
                  <c:v>1986</c:v>
                </c:pt>
                <c:pt idx="4">
                  <c:v>1987</c:v>
                </c:pt>
                <c:pt idx="5">
                  <c:v>1988</c:v>
                </c:pt>
                <c:pt idx="6">
                  <c:v>1989</c:v>
                </c:pt>
                <c:pt idx="7">
                  <c:v>1990</c:v>
                </c:pt>
                <c:pt idx="8">
                  <c:v>1991</c:v>
                </c:pt>
                <c:pt idx="9">
                  <c:v>1992</c:v>
                </c:pt>
                <c:pt idx="10">
                  <c:v>1993</c:v>
                </c:pt>
                <c:pt idx="11">
                  <c:v>1994</c:v>
                </c:pt>
                <c:pt idx="12">
                  <c:v>1995</c:v>
                </c:pt>
                <c:pt idx="13">
                  <c:v>1996</c:v>
                </c:pt>
                <c:pt idx="14">
                  <c:v>1997</c:v>
                </c:pt>
                <c:pt idx="15">
                  <c:v>1998</c:v>
                </c:pt>
                <c:pt idx="16">
                  <c:v>1999</c:v>
                </c:pt>
                <c:pt idx="17">
                  <c:v>2000</c:v>
                </c:pt>
                <c:pt idx="18">
                  <c:v>2001</c:v>
                </c:pt>
                <c:pt idx="19">
                  <c:v>2002</c:v>
                </c:pt>
                <c:pt idx="20">
                  <c:v>2003</c:v>
                </c:pt>
                <c:pt idx="21">
                  <c:v>2004</c:v>
                </c:pt>
                <c:pt idx="22">
                  <c:v>2005</c:v>
                </c:pt>
                <c:pt idx="23">
                  <c:v>2006</c:v>
                </c:pt>
                <c:pt idx="24">
                  <c:v>2007</c:v>
                </c:pt>
                <c:pt idx="25">
                  <c:v>2008</c:v>
                </c:pt>
                <c:pt idx="26">
                  <c:v>2009</c:v>
                </c:pt>
              </c:numCache>
            </c:numRef>
          </c:cat>
          <c:val>
            <c:numRef>
              <c:f>'StatisticalData(1)'!$F$2:$AE$2</c:f>
              <c:numCache>
                <c:formatCode>General</c:formatCode>
                <c:ptCount val="26"/>
                <c:pt idx="0">
                  <c:v>1547.58</c:v>
                </c:pt>
                <c:pt idx="1">
                  <c:v>1871.31</c:v>
                </c:pt>
                <c:pt idx="2">
                  <c:v>1863.05</c:v>
                </c:pt>
                <c:pt idx="3">
                  <c:v>1875.59</c:v>
                </c:pt>
                <c:pt idx="4">
                  <c:v>1966.41</c:v>
                </c:pt>
                <c:pt idx="5">
                  <c:v>1969.2</c:v>
                </c:pt>
                <c:pt idx="6">
                  <c:v>1960.45</c:v>
                </c:pt>
                <c:pt idx="7">
                  <c:v>1775.8899999999999</c:v>
                </c:pt>
                <c:pt idx="8">
                  <c:v>2160.34</c:v>
                </c:pt>
                <c:pt idx="9">
                  <c:v>2159.1</c:v>
                </c:pt>
                <c:pt idx="10">
                  <c:v>2315.11</c:v>
                </c:pt>
                <c:pt idx="11">
                  <c:v>2335.9100000000012</c:v>
                </c:pt>
                <c:pt idx="12">
                  <c:v>2384.3700000000022</c:v>
                </c:pt>
                <c:pt idx="13">
                  <c:v>2395.63</c:v>
                </c:pt>
                <c:pt idx="14">
                  <c:v>2396.11</c:v>
                </c:pt>
                <c:pt idx="15">
                  <c:v>2436.67</c:v>
                </c:pt>
                <c:pt idx="16">
                  <c:v>2478.64</c:v>
                </c:pt>
                <c:pt idx="17">
                  <c:v>2517.17</c:v>
                </c:pt>
                <c:pt idx="18">
                  <c:v>2527.5500000000002</c:v>
                </c:pt>
                <c:pt idx="19">
                  <c:v>2588.96</c:v>
                </c:pt>
                <c:pt idx="20">
                  <c:v>2610.0500000000002</c:v>
                </c:pt>
                <c:pt idx="21">
                  <c:v>2691.32</c:v>
                </c:pt>
                <c:pt idx="22">
                  <c:v>2758.9300000000012</c:v>
                </c:pt>
              </c:numCache>
            </c:numRef>
          </c:val>
        </c:ser>
        <c:dLbls/>
        <c:marker val="1"/>
        <c:axId val="90548480"/>
        <c:axId val="90546560"/>
      </c:lineChart>
      <c:catAx>
        <c:axId val="619267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62159872"/>
        <c:crosses val="autoZero"/>
        <c:auto val="1"/>
        <c:lblAlgn val="ctr"/>
        <c:lblOffset val="100"/>
      </c:catAx>
      <c:valAx>
        <c:axId val="62159872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GB" sz="1400"/>
                  <a:t>Malnutrition Prevalence (%)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fr-FR"/>
          </a:p>
        </c:txPr>
        <c:crossAx val="61926784"/>
        <c:crosses val="autoZero"/>
        <c:crossBetween val="between"/>
      </c:valAx>
      <c:valAx>
        <c:axId val="90546560"/>
        <c:scaling>
          <c:orientation val="minMax"/>
        </c:scaling>
        <c:axPos val="r"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Kcal / day / cap </a:t>
                </a:r>
              </a:p>
            </c:rich>
          </c:tx>
          <c:layout/>
        </c:title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90548480"/>
        <c:crosses val="max"/>
        <c:crossBetween val="between"/>
      </c:valAx>
      <c:catAx>
        <c:axId val="90548480"/>
        <c:scaling>
          <c:orientation val="minMax"/>
        </c:scaling>
        <c:delete val="1"/>
        <c:axPos val="b"/>
        <c:numFmt formatCode="General" sourceLinked="1"/>
        <c:tickLblPos val="none"/>
        <c:crossAx val="90546560"/>
        <c:crosses val="autoZero"/>
        <c:auto val="1"/>
        <c:lblAlgn val="ctr"/>
        <c:lblOffset val="100"/>
      </c:catAx>
      <c:spPr>
        <a:solidFill>
          <a:srgbClr val="95C11F"/>
        </a:solidFill>
      </c:spPr>
    </c:plotArea>
    <c:legend>
      <c:legendPos val="b"/>
      <c:layout>
        <c:manualLayout>
          <c:xMode val="edge"/>
          <c:yMode val="edge"/>
          <c:x val="7.5542539816387033E-2"/>
          <c:y val="0.82457120849024301"/>
          <c:w val="0.8833407616500768"/>
          <c:h val="0.15507246376811595"/>
        </c:manualLayout>
      </c:layout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gap"/>
  </c:chart>
  <c:txPr>
    <a:bodyPr/>
    <a:lstStyle/>
    <a:p>
      <a:pPr>
        <a:defRPr sz="1600" b="0"/>
      </a:pPr>
      <a:endParaRPr lang="fr-F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plotArea>
      <c:layout>
        <c:manualLayout>
          <c:layoutTarget val="inner"/>
          <c:xMode val="edge"/>
          <c:yMode val="edge"/>
          <c:x val="5.9731751757409995E-2"/>
          <c:y val="5.2122184278534697E-2"/>
          <c:w val="0.73558564510257862"/>
          <c:h val="0.83095415779847781"/>
        </c:manualLayout>
      </c:layout>
      <c:barChart>
        <c:barDir val="col"/>
        <c:grouping val="clustered"/>
        <c:ser>
          <c:idx val="2"/>
          <c:order val="2"/>
          <c:tx>
            <c:strRef>
              <c:f>Sheet2!$F$57</c:f>
              <c:strCache>
                <c:ptCount val="1"/>
                <c:pt idx="0">
                  <c:v>Project evaluation period</c:v>
                </c:pt>
              </c:strCache>
            </c:strRef>
          </c:tx>
          <c:spPr>
            <a:solidFill>
              <a:srgbClr val="BD1399">
                <a:alpha val="17000"/>
              </a:srgbClr>
            </a:solidFill>
          </c:spPr>
          <c:cat>
            <c:numRef>
              <c:f>Sheet2!$C$58:$C$64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Sheet2!$F$58:$F$64</c:f>
              <c:numCache>
                <c:formatCode>General</c:formatCode>
                <c:ptCount val="7"/>
                <c:pt idx="2">
                  <c:v>100</c:v>
                </c:pt>
                <c:pt idx="3">
                  <c:v>100</c:v>
                </c:pt>
                <c:pt idx="4">
                  <c:v>100</c:v>
                </c:pt>
                <c:pt idx="5">
                  <c:v>100</c:v>
                </c:pt>
              </c:numCache>
            </c:numRef>
          </c:val>
        </c:ser>
        <c:dLbls/>
        <c:gapWidth val="0"/>
        <c:axId val="103752832"/>
        <c:axId val="103754752"/>
      </c:barChart>
      <c:lineChart>
        <c:grouping val="standard"/>
        <c:ser>
          <c:idx val="0"/>
          <c:order val="0"/>
          <c:tx>
            <c:strRef>
              <c:f>Sheet2!$D$57</c:f>
              <c:strCache>
                <c:ptCount val="1"/>
                <c:pt idx="0">
                  <c:v>Nationwide</c:v>
                </c:pt>
              </c:strCache>
            </c:strRef>
          </c:tx>
          <c:spPr>
            <a:ln w="50800">
              <a:solidFill>
                <a:srgbClr val="00B050"/>
              </a:solidFill>
              <a:prstDash val="sysDash"/>
            </a:ln>
          </c:spPr>
          <c:marker>
            <c:symbol val="circle"/>
            <c:size val="5"/>
            <c:spPr>
              <a:solidFill>
                <a:srgbClr val="00B050"/>
              </a:solidFill>
            </c:spPr>
          </c:marker>
          <c:dLbls>
            <c:dLbl>
              <c:idx val="0"/>
              <c:layout>
                <c:manualLayout>
                  <c:x val="-5.00386908670689E-2"/>
                  <c:y val="6.96568031666296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45.3</a:t>
                    </a:r>
                  </a:p>
                  <a:p>
                    <a:r>
                      <a:rPr lang="en-US" sz="800"/>
                      <a:t>(Jan-May '04)</a:t>
                    </a:r>
                  </a:p>
                </c:rich>
              </c:tx>
              <c:dLblPos val="r"/>
              <c:showVal val="1"/>
            </c:dLbl>
            <c:dLbl>
              <c:idx val="2"/>
              <c:layout>
                <c:manualLayout>
                  <c:x val="-6.662123536605763E-2"/>
                  <c:y val="7.38822588420987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45.6</a:t>
                    </a:r>
                  </a:p>
                  <a:p>
                    <a:r>
                      <a:rPr lang="en-US" sz="800"/>
                      <a:t>(Feb '06)</a:t>
                    </a:r>
                  </a:p>
                </c:rich>
              </c:tx>
              <c:dLblPos val="r"/>
              <c:showVal val="1"/>
            </c:dLbl>
            <c:dLbl>
              <c:idx val="3"/>
              <c:layout>
                <c:manualLayout>
                  <c:x val="-8.1053368962109226E-2"/>
                  <c:y val="7.388225884209873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37.2</a:t>
                    </a:r>
                  </a:p>
                  <a:p>
                    <a:r>
                      <a:rPr lang="en-US" sz="800"/>
                      <a:t>(Mar-Aug</a:t>
                    </a:r>
                    <a:r>
                      <a:rPr lang="en-US" sz="800" baseline="0"/>
                      <a:t> '07</a:t>
                    </a:r>
                    <a:r>
                      <a:rPr lang="en-US" sz="800"/>
                      <a:t>)</a:t>
                    </a:r>
                    <a:endParaRPr lang="en-US"/>
                  </a:p>
                </c:rich>
              </c:tx>
              <c:dLblPos val="r"/>
              <c:showVal val="1"/>
            </c:dLbl>
            <c:dLbl>
              <c:idx val="4"/>
              <c:layout>
                <c:manualLayout>
                  <c:x val="-8.2000203740159053E-2"/>
                  <c:y val="6.120589181569161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40.6</a:t>
                    </a:r>
                  </a:p>
                  <a:p>
                    <a:r>
                      <a:rPr lang="en-US" sz="800"/>
                      <a:t>(Nov '08 - Jan '09)</a:t>
                    </a:r>
                  </a:p>
                </c:rich>
              </c:tx>
              <c:dLblPos val="r"/>
              <c:showVal val="1"/>
            </c:dLbl>
            <c:dLbl>
              <c:idx val="6"/>
              <c:layout>
                <c:manualLayout>
                  <c:x val="-5.9719043398630114E-2"/>
                  <c:y val="5.9557964102258699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45.8</a:t>
                    </a:r>
                  </a:p>
                  <a:p>
                    <a:r>
                      <a:rPr lang="en-US" sz="900"/>
                      <a:t>(Jan-Apr '10)</a:t>
                    </a:r>
                  </a:p>
                </c:rich>
              </c:tx>
              <c:dLblPos val="r"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fr-FR"/>
              </a:p>
            </c:txPr>
            <c:dLblPos val="b"/>
            <c:showVal val="1"/>
          </c:dLbls>
          <c:cat>
            <c:numRef>
              <c:f>Sheet2!$C$58:$C$64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Sheet2!$D$58:$D$64</c:f>
              <c:numCache>
                <c:formatCode>General</c:formatCode>
                <c:ptCount val="7"/>
                <c:pt idx="0">
                  <c:v>45.3</c:v>
                </c:pt>
                <c:pt idx="2">
                  <c:v>45.6</c:v>
                </c:pt>
                <c:pt idx="3">
                  <c:v>37.200000000000003</c:v>
                </c:pt>
                <c:pt idx="4">
                  <c:v>40.6</c:v>
                </c:pt>
                <c:pt idx="6">
                  <c:v>45.8</c:v>
                </c:pt>
              </c:numCache>
            </c:numRef>
          </c:val>
        </c:ser>
        <c:ser>
          <c:idx val="1"/>
          <c:order val="1"/>
          <c:tx>
            <c:strRef>
              <c:f>Sheet2!$E$57</c:f>
              <c:strCache>
                <c:ptCount val="1"/>
                <c:pt idx="0">
                  <c:v>Project area</c:v>
                </c:pt>
              </c:strCache>
            </c:strRef>
          </c:tx>
          <c:spPr>
            <a:ln w="76200">
              <a:solidFill>
                <a:srgbClr val="FF0000"/>
              </a:solidFill>
            </a:ln>
          </c:spPr>
          <c:marker>
            <c:symbol val="square"/>
            <c:size val="5"/>
            <c:spPr>
              <a:solidFill>
                <a:srgbClr val="FF0000"/>
              </a:solidFill>
            </c:spPr>
          </c:marker>
          <c:dLbls>
            <c:dLbl>
              <c:idx val="2"/>
              <c:layout>
                <c:manualLayout>
                  <c:x val="-8.8925392833125519E-2"/>
                  <c:y val="5.1107052751320617E-2"/>
                </c:manualLayout>
              </c:layout>
              <c:tx>
                <c:rich>
                  <a:bodyPr/>
                  <a:lstStyle/>
                  <a:p>
                    <a:r>
                      <a:rPr lang="en-US"/>
                      <a:t>56.1</a:t>
                    </a:r>
                  </a:p>
                  <a:p>
                    <a:r>
                      <a:rPr lang="en-US" sz="900"/>
                      <a:t>(Feb</a:t>
                    </a:r>
                    <a:r>
                      <a:rPr lang="en-US" sz="900" baseline="0"/>
                      <a:t> '06)</a:t>
                    </a:r>
                    <a:endParaRPr lang="en-US" sz="900"/>
                  </a:p>
                </c:rich>
              </c:tx>
              <c:dLblPos val="r"/>
              <c:showVal val="1"/>
            </c:dLbl>
            <c:dLbl>
              <c:idx val="5"/>
              <c:layout>
                <c:manualLayout>
                  <c:x val="-2.0005163573343684E-2"/>
                  <c:y val="5.6980436140222586E-2"/>
                </c:manualLayout>
              </c:layout>
              <c:tx>
                <c:rich>
                  <a:bodyPr/>
                  <a:lstStyle/>
                  <a:p>
                    <a:r>
                      <a:rPr lang="en-US" sz="1000"/>
                      <a:t>40.4</a:t>
                    </a:r>
                  </a:p>
                  <a:p>
                    <a:r>
                      <a:rPr lang="en-US" sz="800"/>
                      <a:t>(Nov</a:t>
                    </a:r>
                    <a:r>
                      <a:rPr lang="en-US" sz="800" baseline="0"/>
                      <a:t> '09)</a:t>
                    </a:r>
                    <a:endParaRPr lang="en-US" sz="800"/>
                  </a:p>
                </c:rich>
              </c:tx>
              <c:dLblPos val="r"/>
              <c:showVal val="1"/>
            </c:dLbl>
            <c:txPr>
              <a:bodyPr/>
              <a:lstStyle/>
              <a:p>
                <a:pPr>
                  <a:defRPr sz="1000"/>
                </a:pPr>
                <a:endParaRPr lang="fr-FR"/>
              </a:p>
            </c:txPr>
            <c:dLblPos val="b"/>
            <c:showVal val="1"/>
          </c:dLbls>
          <c:cat>
            <c:numRef>
              <c:f>Sheet2!$C$58:$C$64</c:f>
              <c:numCache>
                <c:formatCode>General</c:formatCode>
                <c:ptCount val="7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</c:numCache>
            </c:numRef>
          </c:cat>
          <c:val>
            <c:numRef>
              <c:f>Sheet2!$E$58:$E$64</c:f>
              <c:numCache>
                <c:formatCode>General</c:formatCode>
                <c:ptCount val="7"/>
                <c:pt idx="2">
                  <c:v>56.1</c:v>
                </c:pt>
                <c:pt idx="5">
                  <c:v>40.4</c:v>
                </c:pt>
              </c:numCache>
            </c:numRef>
          </c:val>
        </c:ser>
        <c:dLbls/>
        <c:marker val="1"/>
        <c:axId val="103752832"/>
        <c:axId val="103754752"/>
      </c:lineChart>
      <c:catAx>
        <c:axId val="1037528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103754752"/>
        <c:crosses val="autoZero"/>
        <c:auto val="1"/>
        <c:lblAlgn val="ctr"/>
        <c:lblOffset val="100"/>
      </c:catAx>
      <c:valAx>
        <c:axId val="103754752"/>
        <c:scaling>
          <c:orientation val="minMax"/>
          <c:max val="60"/>
          <c:min val="30"/>
        </c:scaling>
        <c:axPos val="l"/>
        <c:majorGridlines>
          <c:spPr>
            <a:ln>
              <a:solidFill>
                <a:schemeClr val="bg2"/>
              </a:solidFill>
            </a:ln>
          </c:spPr>
        </c:majorGridlines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10375283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8239770327291258"/>
          <c:y val="0.23998278475855464"/>
          <c:w val="0.21536068661687408"/>
          <c:h val="0.57710623225959401"/>
        </c:manualLayout>
      </c:layout>
      <c:txPr>
        <a:bodyPr/>
        <a:lstStyle/>
        <a:p>
          <a:pPr>
            <a:defRPr sz="1400"/>
          </a:pPr>
          <a:endParaRPr lang="fr-FR"/>
        </a:p>
      </c:txPr>
    </c:legend>
    <c:plotVisOnly val="1"/>
    <c:dispBlanksAs val="span"/>
  </c:chart>
  <c:spPr>
    <a:ln>
      <a:noFill/>
    </a:ln>
  </c:sp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fr-FR"/>
  <c:chart>
    <c:autoTitleDeleted val="1"/>
    <c:plotArea>
      <c:layout>
        <c:manualLayout>
          <c:layoutTarget val="inner"/>
          <c:xMode val="edge"/>
          <c:yMode val="edge"/>
          <c:x val="4.7271792258529323E-2"/>
          <c:y val="0.31713478286805064"/>
          <c:w val="0.93719148284971354"/>
          <c:h val="0.65952233953710337"/>
        </c:manualLayout>
      </c:layout>
      <c:barChart>
        <c:barDir val="col"/>
        <c:grouping val="clustered"/>
        <c:ser>
          <c:idx val="0"/>
          <c:order val="0"/>
          <c:tx>
            <c:strRef>
              <c:f>Sheet1!$E$1</c:f>
              <c:strCache>
                <c:ptCount val="1"/>
                <c:pt idx="0">
                  <c:v>National underweight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</c:spPr>
          <c:invertIfNegative val="1"/>
          <c:cat>
            <c:strRef>
              <c:f>Sheet1!$D$2:$D$53</c:f>
              <c:strCache>
                <c:ptCount val="52"/>
                <c:pt idx="0">
                  <c:v>Senegal</c:v>
                </c:pt>
                <c:pt idx="1">
                  <c:v>Sao Tome &amp; Principe</c:v>
                </c:pt>
                <c:pt idx="2">
                  <c:v>Bhutan</c:v>
                </c:pt>
                <c:pt idx="3">
                  <c:v>Egypt</c:v>
                </c:pt>
                <c:pt idx="4">
                  <c:v>Swaziland</c:v>
                </c:pt>
                <c:pt idx="5">
                  <c:v>Armenia</c:v>
                </c:pt>
                <c:pt idx="6">
                  <c:v>Nigeria</c:v>
                </c:pt>
                <c:pt idx="7">
                  <c:v>DPRK</c:v>
                </c:pt>
                <c:pt idx="8">
                  <c:v>Sri Lanka</c:v>
                </c:pt>
                <c:pt idx="9">
                  <c:v>El Salvador</c:v>
                </c:pt>
                <c:pt idx="10">
                  <c:v>Cambodia</c:v>
                </c:pt>
                <c:pt idx="11">
                  <c:v>Ghana</c:v>
                </c:pt>
                <c:pt idx="12">
                  <c:v>Guyana</c:v>
                </c:pt>
                <c:pt idx="13">
                  <c:v>Djibouti</c:v>
                </c:pt>
                <c:pt idx="14">
                  <c:v>Jamaica</c:v>
                </c:pt>
                <c:pt idx="15">
                  <c:v>Philippines</c:v>
                </c:pt>
                <c:pt idx="16">
                  <c:v>Chile</c:v>
                </c:pt>
                <c:pt idx="17">
                  <c:v>Kenya</c:v>
                </c:pt>
                <c:pt idx="18">
                  <c:v>Albania</c:v>
                </c:pt>
                <c:pt idx="19">
                  <c:v>Pakistan</c:v>
                </c:pt>
                <c:pt idx="20">
                  <c:v>Tanzania</c:v>
                </c:pt>
                <c:pt idx="21">
                  <c:v>Guinea-Bissau</c:v>
                </c:pt>
                <c:pt idx="22">
                  <c:v>Peru</c:v>
                </c:pt>
                <c:pt idx="23">
                  <c:v>Indonesia</c:v>
                </c:pt>
                <c:pt idx="24">
                  <c:v>Venezuela</c:v>
                </c:pt>
                <c:pt idx="25">
                  <c:v>China</c:v>
                </c:pt>
                <c:pt idx="26">
                  <c:v>Georgia</c:v>
                </c:pt>
                <c:pt idx="27">
                  <c:v>Panama</c:v>
                </c:pt>
                <c:pt idx="28">
                  <c:v>Bolivia</c:v>
                </c:pt>
                <c:pt idx="29">
                  <c:v>Cameroon</c:v>
                </c:pt>
                <c:pt idx="30">
                  <c:v>Colombia</c:v>
                </c:pt>
                <c:pt idx="31">
                  <c:v>Jordan</c:v>
                </c:pt>
                <c:pt idx="32">
                  <c:v>Togo</c:v>
                </c:pt>
                <c:pt idx="33">
                  <c:v>Uganda</c:v>
                </c:pt>
                <c:pt idx="34">
                  <c:v>Vietnam</c:v>
                </c:pt>
                <c:pt idx="35">
                  <c:v>Oman</c:v>
                </c:pt>
                <c:pt idx="36">
                  <c:v>Mozambique</c:v>
                </c:pt>
                <c:pt idx="37">
                  <c:v>South Africa</c:v>
                </c:pt>
                <c:pt idx="38">
                  <c:v>Lesotho</c:v>
                </c:pt>
                <c:pt idx="39">
                  <c:v>Timor Leste</c:v>
                </c:pt>
                <c:pt idx="40">
                  <c:v>Malawi</c:v>
                </c:pt>
                <c:pt idx="41">
                  <c:v>Zimbabwe</c:v>
                </c:pt>
                <c:pt idx="42">
                  <c:v>Guatemala</c:v>
                </c:pt>
                <c:pt idx="43">
                  <c:v>Ethiopia</c:v>
                </c:pt>
                <c:pt idx="44">
                  <c:v>Rwanda</c:v>
                </c:pt>
                <c:pt idx="45">
                  <c:v>Morocco</c:v>
                </c:pt>
                <c:pt idx="46">
                  <c:v>Sierra Leone</c:v>
                </c:pt>
                <c:pt idx="47">
                  <c:v>Myanmar</c:v>
                </c:pt>
                <c:pt idx="48">
                  <c:v>Mauritania</c:v>
                </c:pt>
                <c:pt idx="49">
                  <c:v>Maldives</c:v>
                </c:pt>
                <c:pt idx="50">
                  <c:v>Nepal</c:v>
                </c:pt>
                <c:pt idx="51">
                  <c:v>Burkina Faso</c:v>
                </c:pt>
              </c:strCache>
            </c:strRef>
          </c:cat>
          <c:val>
            <c:numRef>
              <c:f>Sheet1!$E$2:$E$53</c:f>
              <c:numCache>
                <c:formatCode>General</c:formatCode>
                <c:ptCount val="52"/>
                <c:pt idx="0">
                  <c:v>4.6999999999999984</c:v>
                </c:pt>
                <c:pt idx="1">
                  <c:v>4.3000000000000007</c:v>
                </c:pt>
                <c:pt idx="2">
                  <c:v>2.2999999999999989</c:v>
                </c:pt>
                <c:pt idx="3">
                  <c:v>1.3999999999999992</c:v>
                </c:pt>
                <c:pt idx="4">
                  <c:v>1.2000000000000002</c:v>
                </c:pt>
                <c:pt idx="5">
                  <c:v>1.0999999999999994</c:v>
                </c:pt>
                <c:pt idx="6">
                  <c:v>1</c:v>
                </c:pt>
                <c:pt idx="7">
                  <c:v>1</c:v>
                </c:pt>
                <c:pt idx="8">
                  <c:v>0.5</c:v>
                </c:pt>
                <c:pt idx="9">
                  <c:v>0.5</c:v>
                </c:pt>
                <c:pt idx="10">
                  <c:v>0.40000000000000219</c:v>
                </c:pt>
                <c:pt idx="11">
                  <c:v>0.40000000000000036</c:v>
                </c:pt>
                <c:pt idx="12">
                  <c:v>0.29999999999999905</c:v>
                </c:pt>
                <c:pt idx="13">
                  <c:v>0.19999999999999932</c:v>
                </c:pt>
                <c:pt idx="14">
                  <c:v>0.10000000000000009</c:v>
                </c:pt>
                <c:pt idx="15">
                  <c:v>0</c:v>
                </c:pt>
                <c:pt idx="16">
                  <c:v>-0.1</c:v>
                </c:pt>
                <c:pt idx="17">
                  <c:v>-0.10000000000000142</c:v>
                </c:pt>
                <c:pt idx="18">
                  <c:v>-0.29999999999999988</c:v>
                </c:pt>
                <c:pt idx="19">
                  <c:v>-0.40000000000000219</c:v>
                </c:pt>
                <c:pt idx="20">
                  <c:v>-0.5</c:v>
                </c:pt>
                <c:pt idx="21">
                  <c:v>-0.79999999999999727</c:v>
                </c:pt>
                <c:pt idx="22">
                  <c:v>-0.90000000000000047</c:v>
                </c:pt>
                <c:pt idx="23">
                  <c:v>-1</c:v>
                </c:pt>
                <c:pt idx="24">
                  <c:v>-1</c:v>
                </c:pt>
                <c:pt idx="25">
                  <c:v>-1.1000000000000001</c:v>
                </c:pt>
                <c:pt idx="26">
                  <c:v>-1.1999999999999995</c:v>
                </c:pt>
                <c:pt idx="27">
                  <c:v>-1.1999999999999995</c:v>
                </c:pt>
                <c:pt idx="28">
                  <c:v>-1.4000000000000004</c:v>
                </c:pt>
                <c:pt idx="29">
                  <c:v>-1.500000000000002</c:v>
                </c:pt>
                <c:pt idx="30">
                  <c:v>-1.6999999999999995</c:v>
                </c:pt>
                <c:pt idx="31">
                  <c:v>-1.7000000000000002</c:v>
                </c:pt>
                <c:pt idx="32">
                  <c:v>-1.8000000000000007</c:v>
                </c:pt>
                <c:pt idx="33">
                  <c:v>-2.2999999999999989</c:v>
                </c:pt>
                <c:pt idx="34">
                  <c:v>-2.4000000000000021</c:v>
                </c:pt>
                <c:pt idx="35">
                  <c:v>-2.7000000000000011</c:v>
                </c:pt>
                <c:pt idx="36">
                  <c:v>-2.8999999999999981</c:v>
                </c:pt>
                <c:pt idx="37">
                  <c:v>-2.9000000000000004</c:v>
                </c:pt>
                <c:pt idx="38">
                  <c:v>-3.1000000000000014</c:v>
                </c:pt>
                <c:pt idx="39">
                  <c:v>-3.3000000000000043</c:v>
                </c:pt>
                <c:pt idx="40">
                  <c:v>-3.4000000000000004</c:v>
                </c:pt>
                <c:pt idx="41">
                  <c:v>-3.9000000000000004</c:v>
                </c:pt>
                <c:pt idx="42">
                  <c:v>-4.6999999999999984</c:v>
                </c:pt>
                <c:pt idx="43">
                  <c:v>-5.4000000000000021</c:v>
                </c:pt>
                <c:pt idx="44">
                  <c:v>-6.3000000000000007</c:v>
                </c:pt>
                <c:pt idx="45">
                  <c:v>-6.8000000000000007</c:v>
                </c:pt>
                <c:pt idx="46">
                  <c:v>-7</c:v>
                </c:pt>
                <c:pt idx="47">
                  <c:v>-7</c:v>
                </c:pt>
                <c:pt idx="48">
                  <c:v>-7.2999999999999989</c:v>
                </c:pt>
                <c:pt idx="49">
                  <c:v>-7.8999999999999986</c:v>
                </c:pt>
                <c:pt idx="50">
                  <c:v>-9.6999999999999975</c:v>
                </c:pt>
                <c:pt idx="51">
                  <c:v>-11.600000000000001</c:v>
                </c:pt>
              </c:numCache>
            </c:numRef>
          </c:val>
          <c:extLst>
            <c:ext xmlns:c14="http://schemas.microsoft.com/office/drawing/2007/8/2/chart" uri="{6F2FDCE9-48DA-4B69-8628-5D25D57E5C99}">
              <c14:invertSolidFillFmt>
                <c14:spPr xmlns:c14="http://schemas.microsoft.com/office/drawing/2007/8/2/chart">
                  <a:solidFill>
                    <a:srgbClr val="92D050"/>
                  </a:solidFill>
                  <a:ln>
                    <a:noFill/>
                  </a:ln>
                </c14:spPr>
              </c14:invertSolidFillFmt>
            </c:ext>
          </c:extLst>
        </c:ser>
        <c:dLbls/>
        <c:gapWidth val="29"/>
        <c:axId val="128582784"/>
        <c:axId val="128584704"/>
      </c:barChart>
      <c:catAx>
        <c:axId val="128582784"/>
        <c:scaling>
          <c:orientation val="minMax"/>
        </c:scaling>
        <c:axPos val="b"/>
        <c:tickLblPos val="high"/>
        <c:txPr>
          <a:bodyPr/>
          <a:lstStyle/>
          <a:p>
            <a:pPr>
              <a:defRPr sz="1400"/>
            </a:pPr>
            <a:endParaRPr lang="fr-FR"/>
          </a:p>
        </c:txPr>
        <c:crossAx val="128584704"/>
        <c:crosses val="autoZero"/>
        <c:auto val="1"/>
        <c:lblAlgn val="ctr"/>
        <c:lblOffset val="100"/>
        <c:tickLblSkip val="1"/>
      </c:catAx>
      <c:valAx>
        <c:axId val="128584704"/>
        <c:scaling>
          <c:orientation val="minMax"/>
          <c:max val="6"/>
          <c:min val="-12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fr-FR"/>
          </a:p>
        </c:txPr>
        <c:crossAx val="128582784"/>
        <c:crosses val="autoZero"/>
        <c:crossBetween val="between"/>
      </c:valAx>
    </c:plotArea>
    <c:plotVisOnly val="1"/>
    <c:dispBlanksAs val="gap"/>
  </c:chart>
  <c:externalData r:id="rId1"/>
  <c:userShapes r:id="rId2"/>
</c:chartSpace>
</file>

<file path=ppt/diagrams/_rels/data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ata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ata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_rels/drawing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iagrams/_rels/drawing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diagrams/_rels/drawing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image" Target="../media/image14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336C906-7DE2-42FC-A8B7-F311E6419107}" type="doc">
      <dgm:prSet loTypeId="urn:microsoft.com/office/officeart/2005/8/layout/lProcess3" loCatId="process" qsTypeId="urn:microsoft.com/office/officeart/2005/8/quickstyle/3d1" qsCatId="3D" csTypeId="urn:microsoft.com/office/officeart/2005/8/colors/accent2_2" csCatId="accent2" phldr="1"/>
      <dgm:spPr/>
      <dgm:t>
        <a:bodyPr/>
        <a:lstStyle/>
        <a:p>
          <a:endParaRPr lang="en-GB"/>
        </a:p>
      </dgm:t>
    </dgm:pt>
    <dgm:pt modelId="{9DBA6644-0F68-4DD8-A73F-CAACBB748C41}">
      <dgm:prSet/>
      <dgm:spPr/>
      <dgm:t>
        <a:bodyPr/>
        <a:lstStyle/>
        <a:p>
          <a:pPr rtl="0"/>
          <a:r>
            <a:rPr lang="en-GB" i="1" dirty="0" smtClean="0"/>
            <a:t>Direct production for farm households</a:t>
          </a:r>
          <a:endParaRPr lang="en-GB" i="1" dirty="0"/>
        </a:p>
      </dgm:t>
    </dgm:pt>
    <dgm:pt modelId="{8502213E-F1CB-46B9-9976-0189DEA909C9}" type="parTrans" cxnId="{55E75432-AD55-4F7A-8E0B-9BAB7A3B8819}">
      <dgm:prSet/>
      <dgm:spPr/>
      <dgm:t>
        <a:bodyPr/>
        <a:lstStyle/>
        <a:p>
          <a:endParaRPr lang="en-GB"/>
        </a:p>
      </dgm:t>
    </dgm:pt>
    <dgm:pt modelId="{B373A69A-49B4-449F-975D-C6DFDDF39118}" type="sibTrans" cxnId="{55E75432-AD55-4F7A-8E0B-9BAB7A3B8819}">
      <dgm:prSet/>
      <dgm:spPr/>
      <dgm:t>
        <a:bodyPr/>
        <a:lstStyle/>
        <a:p>
          <a:endParaRPr lang="en-GB"/>
        </a:p>
      </dgm:t>
    </dgm:pt>
    <dgm:pt modelId="{4A4D1740-ED11-4C95-A147-ED56B5C35604}">
      <dgm:prSet/>
      <dgm:spPr/>
      <dgm:t>
        <a:bodyPr/>
        <a:lstStyle/>
        <a:p>
          <a:pPr rtl="0"/>
          <a:r>
            <a:rPr lang="en-GB" i="1" dirty="0" smtClean="0"/>
            <a:t>Higher incomes in rural societies </a:t>
          </a:r>
          <a:endParaRPr lang="en-GB" i="1" dirty="0"/>
        </a:p>
      </dgm:t>
    </dgm:pt>
    <dgm:pt modelId="{69EFB1B9-6031-4F8A-9602-0C562AD003A1}" type="parTrans" cxnId="{8C764CE2-34D4-4EB4-95F9-27AF66C3B4A5}">
      <dgm:prSet/>
      <dgm:spPr/>
      <dgm:t>
        <a:bodyPr/>
        <a:lstStyle/>
        <a:p>
          <a:endParaRPr lang="en-GB"/>
        </a:p>
      </dgm:t>
    </dgm:pt>
    <dgm:pt modelId="{91EAF5E7-BA63-4358-B801-111C5F9130EC}" type="sibTrans" cxnId="{8C764CE2-34D4-4EB4-95F9-27AF66C3B4A5}">
      <dgm:prSet/>
      <dgm:spPr/>
      <dgm:t>
        <a:bodyPr/>
        <a:lstStyle/>
        <a:p>
          <a:endParaRPr lang="en-GB"/>
        </a:p>
      </dgm:t>
    </dgm:pt>
    <dgm:pt modelId="{93FD6ACA-A0D3-4A53-9D7B-59B4D2C5C3DC}">
      <dgm:prSet/>
      <dgm:spPr>
        <a:solidFill>
          <a:srgbClr val="FF9900">
            <a:alpha val="89804"/>
          </a:srgbClr>
        </a:solidFill>
      </dgm:spPr>
      <dgm:t>
        <a:bodyPr/>
        <a:lstStyle/>
        <a:p>
          <a:pPr rtl="0"/>
          <a:r>
            <a:rPr lang="en-GB" i="1" dirty="0" smtClean="0">
              <a:solidFill>
                <a:schemeClr val="tx1"/>
              </a:solidFill>
            </a:rPr>
            <a:t>Multipliers to other households </a:t>
          </a:r>
          <a:endParaRPr lang="en-GB" i="1" dirty="0">
            <a:solidFill>
              <a:schemeClr val="tx1"/>
            </a:solidFill>
          </a:endParaRPr>
        </a:p>
      </dgm:t>
    </dgm:pt>
    <dgm:pt modelId="{9319585E-206C-400C-8B95-738B655C308C}" type="parTrans" cxnId="{AD0A20B8-3FE1-42DE-B58E-ABBD35213819}">
      <dgm:prSet/>
      <dgm:spPr/>
      <dgm:t>
        <a:bodyPr/>
        <a:lstStyle/>
        <a:p>
          <a:endParaRPr lang="en-GB"/>
        </a:p>
      </dgm:t>
    </dgm:pt>
    <dgm:pt modelId="{D70300E4-605E-4C7A-AE87-1D361A5A6FD8}" type="sibTrans" cxnId="{AD0A20B8-3FE1-42DE-B58E-ABBD35213819}">
      <dgm:prSet/>
      <dgm:spPr/>
      <dgm:t>
        <a:bodyPr/>
        <a:lstStyle/>
        <a:p>
          <a:endParaRPr lang="en-GB"/>
        </a:p>
      </dgm:t>
    </dgm:pt>
    <dgm:pt modelId="{72F8C3E3-1B8B-46F2-9F65-0CDBD0EFD212}">
      <dgm:prSet/>
      <dgm:spPr/>
      <dgm:t>
        <a:bodyPr/>
        <a:lstStyle/>
        <a:p>
          <a:pPr rtl="0"/>
          <a:r>
            <a:rPr lang="en-GB" dirty="0" smtClean="0"/>
            <a:t>Pushing down price of food</a:t>
          </a:r>
          <a:endParaRPr lang="en-GB" dirty="0"/>
        </a:p>
      </dgm:t>
    </dgm:pt>
    <dgm:pt modelId="{2AB27573-B8AB-432A-9316-33C585CAD3AB}" type="parTrans" cxnId="{9100A882-F4E4-498C-A09F-90519AF7A965}">
      <dgm:prSet/>
      <dgm:spPr/>
      <dgm:t>
        <a:bodyPr/>
        <a:lstStyle/>
        <a:p>
          <a:endParaRPr lang="en-GB"/>
        </a:p>
      </dgm:t>
    </dgm:pt>
    <dgm:pt modelId="{8AF7575B-17DB-4749-9447-3E177FFF04DA}" type="sibTrans" cxnId="{9100A882-F4E4-498C-A09F-90519AF7A965}">
      <dgm:prSet/>
      <dgm:spPr/>
      <dgm:t>
        <a:bodyPr/>
        <a:lstStyle/>
        <a:p>
          <a:endParaRPr lang="en-GB"/>
        </a:p>
      </dgm:t>
    </dgm:pt>
    <dgm:pt modelId="{A3D32465-5F28-451B-8CD7-48BD154C879B}" type="pres">
      <dgm:prSet presAssocID="{2336C906-7DE2-42FC-A8B7-F311E6419107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A054A60D-7C02-41DC-A88E-4D7546BD9CD0}" type="pres">
      <dgm:prSet presAssocID="{9DBA6644-0F68-4DD8-A73F-CAACBB748C41}" presName="horFlow" presStyleCnt="0"/>
      <dgm:spPr/>
    </dgm:pt>
    <dgm:pt modelId="{585C5043-D259-45C8-ABAB-16D59A92A661}" type="pres">
      <dgm:prSet presAssocID="{9DBA6644-0F68-4DD8-A73F-CAACBB748C41}" presName="bigChev" presStyleLbl="node1" presStyleIdx="0" presStyleCnt="3"/>
      <dgm:spPr/>
      <dgm:t>
        <a:bodyPr/>
        <a:lstStyle/>
        <a:p>
          <a:endParaRPr lang="en-GB"/>
        </a:p>
      </dgm:t>
    </dgm:pt>
    <dgm:pt modelId="{76691473-08A9-45BE-86D0-9FAE67D37C21}" type="pres">
      <dgm:prSet presAssocID="{9DBA6644-0F68-4DD8-A73F-CAACBB748C41}" presName="vSp" presStyleCnt="0"/>
      <dgm:spPr/>
    </dgm:pt>
    <dgm:pt modelId="{A95926D6-4FE3-4AE2-817F-D2CF82A5ADA9}" type="pres">
      <dgm:prSet presAssocID="{4A4D1740-ED11-4C95-A147-ED56B5C35604}" presName="horFlow" presStyleCnt="0"/>
      <dgm:spPr/>
    </dgm:pt>
    <dgm:pt modelId="{014FC9EC-C99A-4737-AE9D-8A4CF9B36ADB}" type="pres">
      <dgm:prSet presAssocID="{4A4D1740-ED11-4C95-A147-ED56B5C35604}" presName="bigChev" presStyleLbl="node1" presStyleIdx="1" presStyleCnt="3"/>
      <dgm:spPr/>
      <dgm:t>
        <a:bodyPr/>
        <a:lstStyle/>
        <a:p>
          <a:endParaRPr lang="en-GB"/>
        </a:p>
      </dgm:t>
    </dgm:pt>
    <dgm:pt modelId="{CF940EF2-6223-4C90-B3B5-D4C06CE75DEA}" type="pres">
      <dgm:prSet presAssocID="{9319585E-206C-400C-8B95-738B655C308C}" presName="parTrans" presStyleCnt="0"/>
      <dgm:spPr/>
    </dgm:pt>
    <dgm:pt modelId="{27F9D00F-87D4-42F5-AE2F-F7AD97E60BF1}" type="pres">
      <dgm:prSet presAssocID="{93FD6ACA-A0D3-4A53-9D7B-59B4D2C5C3DC}" presName="node" presStyleLbl="alignAccFollowNode1" presStyleIdx="0" presStyleCnt="1" custScaleX="123165" custScaleY="11090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89AFDF4-4A1A-463F-9263-83C948DF5F4B}" type="pres">
      <dgm:prSet presAssocID="{4A4D1740-ED11-4C95-A147-ED56B5C35604}" presName="vSp" presStyleCnt="0"/>
      <dgm:spPr/>
    </dgm:pt>
    <dgm:pt modelId="{0D093336-7F0F-438C-89C5-73E90E3870B3}" type="pres">
      <dgm:prSet presAssocID="{72F8C3E3-1B8B-46F2-9F65-0CDBD0EFD212}" presName="horFlow" presStyleCnt="0"/>
      <dgm:spPr/>
    </dgm:pt>
    <dgm:pt modelId="{720D0C2B-F90D-446C-AA07-BBBAE3D83F85}" type="pres">
      <dgm:prSet presAssocID="{72F8C3E3-1B8B-46F2-9F65-0CDBD0EFD212}" presName="bigChev" presStyleLbl="node1" presStyleIdx="2" presStyleCnt="3"/>
      <dgm:spPr/>
      <dgm:t>
        <a:bodyPr/>
        <a:lstStyle/>
        <a:p>
          <a:endParaRPr lang="en-GB"/>
        </a:p>
      </dgm:t>
    </dgm:pt>
  </dgm:ptLst>
  <dgm:cxnLst>
    <dgm:cxn modelId="{7E2B4579-F424-47A6-AD66-3BAE731D93A2}" type="presOf" srcId="{9DBA6644-0F68-4DD8-A73F-CAACBB748C41}" destId="{585C5043-D259-45C8-ABAB-16D59A92A661}" srcOrd="0" destOrd="0" presId="urn:microsoft.com/office/officeart/2005/8/layout/lProcess3"/>
    <dgm:cxn modelId="{AD0A20B8-3FE1-42DE-B58E-ABBD35213819}" srcId="{4A4D1740-ED11-4C95-A147-ED56B5C35604}" destId="{93FD6ACA-A0D3-4A53-9D7B-59B4D2C5C3DC}" srcOrd="0" destOrd="0" parTransId="{9319585E-206C-400C-8B95-738B655C308C}" sibTransId="{D70300E4-605E-4C7A-AE87-1D361A5A6FD8}"/>
    <dgm:cxn modelId="{825942EA-4108-463B-8F02-5D196B0D1D0E}" type="presOf" srcId="{2336C906-7DE2-42FC-A8B7-F311E6419107}" destId="{A3D32465-5F28-451B-8CD7-48BD154C879B}" srcOrd="0" destOrd="0" presId="urn:microsoft.com/office/officeart/2005/8/layout/lProcess3"/>
    <dgm:cxn modelId="{F7AAFBD0-6034-47CB-BC0E-31B0B6448EED}" type="presOf" srcId="{93FD6ACA-A0D3-4A53-9D7B-59B4D2C5C3DC}" destId="{27F9D00F-87D4-42F5-AE2F-F7AD97E60BF1}" srcOrd="0" destOrd="0" presId="urn:microsoft.com/office/officeart/2005/8/layout/lProcess3"/>
    <dgm:cxn modelId="{8C764CE2-34D4-4EB4-95F9-27AF66C3B4A5}" srcId="{2336C906-7DE2-42FC-A8B7-F311E6419107}" destId="{4A4D1740-ED11-4C95-A147-ED56B5C35604}" srcOrd="1" destOrd="0" parTransId="{69EFB1B9-6031-4F8A-9602-0C562AD003A1}" sibTransId="{91EAF5E7-BA63-4358-B801-111C5F9130EC}"/>
    <dgm:cxn modelId="{55E75432-AD55-4F7A-8E0B-9BAB7A3B8819}" srcId="{2336C906-7DE2-42FC-A8B7-F311E6419107}" destId="{9DBA6644-0F68-4DD8-A73F-CAACBB748C41}" srcOrd="0" destOrd="0" parTransId="{8502213E-F1CB-46B9-9976-0189DEA909C9}" sibTransId="{B373A69A-49B4-449F-975D-C6DFDDF39118}"/>
    <dgm:cxn modelId="{8878019A-B020-4F56-BB71-67F8004DAD9A}" type="presOf" srcId="{4A4D1740-ED11-4C95-A147-ED56B5C35604}" destId="{014FC9EC-C99A-4737-AE9D-8A4CF9B36ADB}" srcOrd="0" destOrd="0" presId="urn:microsoft.com/office/officeart/2005/8/layout/lProcess3"/>
    <dgm:cxn modelId="{0ED24B4A-4580-488F-82C2-12C45E76B56F}" type="presOf" srcId="{72F8C3E3-1B8B-46F2-9F65-0CDBD0EFD212}" destId="{720D0C2B-F90D-446C-AA07-BBBAE3D83F85}" srcOrd="0" destOrd="0" presId="urn:microsoft.com/office/officeart/2005/8/layout/lProcess3"/>
    <dgm:cxn modelId="{9100A882-F4E4-498C-A09F-90519AF7A965}" srcId="{2336C906-7DE2-42FC-A8B7-F311E6419107}" destId="{72F8C3E3-1B8B-46F2-9F65-0CDBD0EFD212}" srcOrd="2" destOrd="0" parTransId="{2AB27573-B8AB-432A-9316-33C585CAD3AB}" sibTransId="{8AF7575B-17DB-4749-9447-3E177FFF04DA}"/>
    <dgm:cxn modelId="{A5748115-B0FC-45FA-B414-5C7EA871FAA2}" type="presParOf" srcId="{A3D32465-5F28-451B-8CD7-48BD154C879B}" destId="{A054A60D-7C02-41DC-A88E-4D7546BD9CD0}" srcOrd="0" destOrd="0" presId="urn:microsoft.com/office/officeart/2005/8/layout/lProcess3"/>
    <dgm:cxn modelId="{C23E3029-ABEE-49C5-850D-9B484F2C2543}" type="presParOf" srcId="{A054A60D-7C02-41DC-A88E-4D7546BD9CD0}" destId="{585C5043-D259-45C8-ABAB-16D59A92A661}" srcOrd="0" destOrd="0" presId="urn:microsoft.com/office/officeart/2005/8/layout/lProcess3"/>
    <dgm:cxn modelId="{E5EBA3DB-4994-48E7-831E-CEFD0B7700C2}" type="presParOf" srcId="{A3D32465-5F28-451B-8CD7-48BD154C879B}" destId="{76691473-08A9-45BE-86D0-9FAE67D37C21}" srcOrd="1" destOrd="0" presId="urn:microsoft.com/office/officeart/2005/8/layout/lProcess3"/>
    <dgm:cxn modelId="{13ADAFB3-36BF-46F9-BC7A-A26814E53E5E}" type="presParOf" srcId="{A3D32465-5F28-451B-8CD7-48BD154C879B}" destId="{A95926D6-4FE3-4AE2-817F-D2CF82A5ADA9}" srcOrd="2" destOrd="0" presId="urn:microsoft.com/office/officeart/2005/8/layout/lProcess3"/>
    <dgm:cxn modelId="{89BCAC04-DB80-4305-9FD4-EBCEEF625702}" type="presParOf" srcId="{A95926D6-4FE3-4AE2-817F-D2CF82A5ADA9}" destId="{014FC9EC-C99A-4737-AE9D-8A4CF9B36ADB}" srcOrd="0" destOrd="0" presId="urn:microsoft.com/office/officeart/2005/8/layout/lProcess3"/>
    <dgm:cxn modelId="{D04765C2-CF71-42E9-A848-6390EF3CBECE}" type="presParOf" srcId="{A95926D6-4FE3-4AE2-817F-D2CF82A5ADA9}" destId="{CF940EF2-6223-4C90-B3B5-D4C06CE75DEA}" srcOrd="1" destOrd="0" presId="urn:microsoft.com/office/officeart/2005/8/layout/lProcess3"/>
    <dgm:cxn modelId="{F8E56583-EB98-4EFB-9C1A-FD41BE755FDA}" type="presParOf" srcId="{A95926D6-4FE3-4AE2-817F-D2CF82A5ADA9}" destId="{27F9D00F-87D4-42F5-AE2F-F7AD97E60BF1}" srcOrd="2" destOrd="0" presId="urn:microsoft.com/office/officeart/2005/8/layout/lProcess3"/>
    <dgm:cxn modelId="{F89A70FF-47A8-4036-BC53-7A2235738205}" type="presParOf" srcId="{A3D32465-5F28-451B-8CD7-48BD154C879B}" destId="{F89AFDF4-4A1A-463F-9263-83C948DF5F4B}" srcOrd="3" destOrd="0" presId="urn:microsoft.com/office/officeart/2005/8/layout/lProcess3"/>
    <dgm:cxn modelId="{0CDDF654-7940-49D2-9B99-6745A3E6B1F7}" type="presParOf" srcId="{A3D32465-5F28-451B-8CD7-48BD154C879B}" destId="{0D093336-7F0F-438C-89C5-73E90E3870B3}" srcOrd="4" destOrd="0" presId="urn:microsoft.com/office/officeart/2005/8/layout/lProcess3"/>
    <dgm:cxn modelId="{DEDEFE6C-7C61-4EDC-A7C4-5F863D8AEEDA}" type="presParOf" srcId="{0D093336-7F0F-438C-89C5-73E90E3870B3}" destId="{720D0C2B-F90D-446C-AA07-BBBAE3D83F85}" srcOrd="0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D99EE5F-CF9C-4871-A806-F3736577FE6D}" type="doc">
      <dgm:prSet loTypeId="urn:microsoft.com/office/officeart/2005/8/layout/vList3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234BAA59-6021-40FA-A02D-0001FCF877EB}">
      <dgm:prSet custT="1"/>
      <dgm:spPr>
        <a:solidFill>
          <a:schemeClr val="accent3">
            <a:lumMod val="75000"/>
          </a:schemeClr>
        </a:solidFill>
      </dgm:spPr>
      <dgm:t>
        <a:bodyPr/>
        <a:lstStyle/>
        <a:p>
          <a:pPr rtl="0"/>
          <a:r>
            <a:rPr lang="en-GB" sz="4400" b="1" dirty="0" smtClean="0"/>
            <a:t>Home gardens: fruit, veg, livestock</a:t>
          </a:r>
          <a:endParaRPr lang="en-GB" sz="4400" b="1" dirty="0"/>
        </a:p>
      </dgm:t>
    </dgm:pt>
    <dgm:pt modelId="{C7AD37DA-357E-4EAD-95BA-CE883E901402}" type="parTrans" cxnId="{E1605FD5-EC4B-4248-AB44-97C10DC6650F}">
      <dgm:prSet/>
      <dgm:spPr/>
      <dgm:t>
        <a:bodyPr/>
        <a:lstStyle/>
        <a:p>
          <a:endParaRPr lang="en-GB"/>
        </a:p>
      </dgm:t>
    </dgm:pt>
    <dgm:pt modelId="{C181CA4A-977C-48F6-A3A4-0A6B2277547A}" type="sibTrans" cxnId="{E1605FD5-EC4B-4248-AB44-97C10DC6650F}">
      <dgm:prSet/>
      <dgm:spPr/>
      <dgm:t>
        <a:bodyPr/>
        <a:lstStyle/>
        <a:p>
          <a:endParaRPr lang="en-GB"/>
        </a:p>
      </dgm:t>
    </dgm:pt>
    <dgm:pt modelId="{6B15090C-1235-45D1-8C55-118701062EC5}">
      <dgm:prSet/>
      <dgm:spPr>
        <a:solidFill>
          <a:srgbClr val="FF9900"/>
        </a:solidFill>
      </dgm:spPr>
      <dgm:t>
        <a:bodyPr/>
        <a:lstStyle/>
        <a:p>
          <a:pPr rtl="0"/>
          <a:r>
            <a:rPr lang="en-GB" dirty="0" smtClean="0"/>
            <a:t>Bio-fortification:</a:t>
          </a:r>
        </a:p>
        <a:p>
          <a:pPr rtl="0"/>
          <a:r>
            <a:rPr lang="en-GB" dirty="0" smtClean="0"/>
            <a:t>Orange Sweet Pot; Golden Rice</a:t>
          </a:r>
          <a:endParaRPr lang="en-GB" dirty="0"/>
        </a:p>
      </dgm:t>
    </dgm:pt>
    <dgm:pt modelId="{CB9ACF09-538C-4AA1-BF87-D30879389431}" type="parTrans" cxnId="{29062767-918F-48B0-891D-BCE0765464DB}">
      <dgm:prSet/>
      <dgm:spPr/>
      <dgm:t>
        <a:bodyPr/>
        <a:lstStyle/>
        <a:p>
          <a:endParaRPr lang="en-GB"/>
        </a:p>
      </dgm:t>
    </dgm:pt>
    <dgm:pt modelId="{A9B5CF0D-5AF0-4538-BCD4-CB49679B67AB}" type="sibTrans" cxnId="{29062767-918F-48B0-891D-BCE0765464DB}">
      <dgm:prSet/>
      <dgm:spPr/>
      <dgm:t>
        <a:bodyPr/>
        <a:lstStyle/>
        <a:p>
          <a:endParaRPr lang="en-GB"/>
        </a:p>
      </dgm:t>
    </dgm:pt>
    <dgm:pt modelId="{7F83F889-C3F7-4BDD-940D-9E8571895FF0}" type="pres">
      <dgm:prSet presAssocID="{2D99EE5F-CF9C-4871-A806-F3736577FE6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60CACE08-AEAA-4BE6-BF6C-72EAE0310784}" type="pres">
      <dgm:prSet presAssocID="{234BAA59-6021-40FA-A02D-0001FCF877EB}" presName="composite" presStyleCnt="0"/>
      <dgm:spPr/>
    </dgm:pt>
    <dgm:pt modelId="{637ADD3E-5635-467A-B30B-5180E38BAFB9}" type="pres">
      <dgm:prSet presAssocID="{234BAA59-6021-40FA-A02D-0001FCF877EB}" presName="imgShp" presStyleLbl="fgImgPlace1" presStyleIdx="0" presStyleCnt="2" custScaleX="189429" custScaleY="150942" custLinFactNeighborX="-32634" custLinFactNeighborY="-1016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81A2E47B-37C1-4483-A5E5-F16C83EC0443}" type="pres">
      <dgm:prSet presAssocID="{234BAA59-6021-40FA-A02D-0001FCF877EB}" presName="txShp" presStyleLbl="node1" presStyleIdx="0" presStyleCnt="2" custScaleY="14264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4154EF5-713B-4C04-9296-C31D80078A28}" type="pres">
      <dgm:prSet presAssocID="{C181CA4A-977C-48F6-A3A4-0A6B2277547A}" presName="spacing" presStyleCnt="0"/>
      <dgm:spPr/>
    </dgm:pt>
    <dgm:pt modelId="{CA7790D0-6986-4081-B1A0-2DF77C62EF3B}" type="pres">
      <dgm:prSet presAssocID="{6B15090C-1235-45D1-8C55-118701062EC5}" presName="composite" presStyleCnt="0"/>
      <dgm:spPr/>
    </dgm:pt>
    <dgm:pt modelId="{01F80D71-808A-413D-87F3-FE147AD2DD10}" type="pres">
      <dgm:prSet presAssocID="{6B15090C-1235-45D1-8C55-118701062EC5}" presName="imgShp" presStyleLbl="fgImgPlace1" presStyleIdx="1" presStyleCnt="2" custScaleX="223988" custScaleY="175703" custLinFactNeighborX="-38924" custLinFactNeighborY="-987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E671FC7D-7406-4777-8924-156694746108}" type="pres">
      <dgm:prSet presAssocID="{6B15090C-1235-45D1-8C55-118701062EC5}" presName="txShp" presStyleLbl="node1" presStyleIdx="1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9062767-918F-48B0-891D-BCE0765464DB}" srcId="{2D99EE5F-CF9C-4871-A806-F3736577FE6D}" destId="{6B15090C-1235-45D1-8C55-118701062EC5}" srcOrd="1" destOrd="0" parTransId="{CB9ACF09-538C-4AA1-BF87-D30879389431}" sibTransId="{A9B5CF0D-5AF0-4538-BCD4-CB49679B67AB}"/>
    <dgm:cxn modelId="{F811B8DA-10FE-4993-94C1-99F5DAEB91B7}" type="presOf" srcId="{234BAA59-6021-40FA-A02D-0001FCF877EB}" destId="{81A2E47B-37C1-4483-A5E5-F16C83EC0443}" srcOrd="0" destOrd="0" presId="urn:microsoft.com/office/officeart/2005/8/layout/vList3#1"/>
    <dgm:cxn modelId="{E1605FD5-EC4B-4248-AB44-97C10DC6650F}" srcId="{2D99EE5F-CF9C-4871-A806-F3736577FE6D}" destId="{234BAA59-6021-40FA-A02D-0001FCF877EB}" srcOrd="0" destOrd="0" parTransId="{C7AD37DA-357E-4EAD-95BA-CE883E901402}" sibTransId="{C181CA4A-977C-48F6-A3A4-0A6B2277547A}"/>
    <dgm:cxn modelId="{11B41D0E-C4AE-40D8-8E36-13EE0C76D0D4}" type="presOf" srcId="{6B15090C-1235-45D1-8C55-118701062EC5}" destId="{E671FC7D-7406-4777-8924-156694746108}" srcOrd="0" destOrd="0" presId="urn:microsoft.com/office/officeart/2005/8/layout/vList3#1"/>
    <dgm:cxn modelId="{6334BFC0-0849-4FBC-AFFA-AF13BE51D767}" type="presOf" srcId="{2D99EE5F-CF9C-4871-A806-F3736577FE6D}" destId="{7F83F889-C3F7-4BDD-940D-9E8571895FF0}" srcOrd="0" destOrd="0" presId="urn:microsoft.com/office/officeart/2005/8/layout/vList3#1"/>
    <dgm:cxn modelId="{AD58F8B2-6479-473A-AE86-EC97A99E1192}" type="presParOf" srcId="{7F83F889-C3F7-4BDD-940D-9E8571895FF0}" destId="{60CACE08-AEAA-4BE6-BF6C-72EAE0310784}" srcOrd="0" destOrd="0" presId="urn:microsoft.com/office/officeart/2005/8/layout/vList3#1"/>
    <dgm:cxn modelId="{D7325DE0-A92E-4DCD-BA0F-13D531FD969C}" type="presParOf" srcId="{60CACE08-AEAA-4BE6-BF6C-72EAE0310784}" destId="{637ADD3E-5635-467A-B30B-5180E38BAFB9}" srcOrd="0" destOrd="0" presId="urn:microsoft.com/office/officeart/2005/8/layout/vList3#1"/>
    <dgm:cxn modelId="{D6D49AE3-F197-4998-8971-81071B78F1B1}" type="presParOf" srcId="{60CACE08-AEAA-4BE6-BF6C-72EAE0310784}" destId="{81A2E47B-37C1-4483-A5E5-F16C83EC0443}" srcOrd="1" destOrd="0" presId="urn:microsoft.com/office/officeart/2005/8/layout/vList3#1"/>
    <dgm:cxn modelId="{ADB40A0D-19F4-4262-879E-C17FFF1F3A12}" type="presParOf" srcId="{7F83F889-C3F7-4BDD-940D-9E8571895FF0}" destId="{84154EF5-713B-4C04-9296-C31D80078A28}" srcOrd="1" destOrd="0" presId="urn:microsoft.com/office/officeart/2005/8/layout/vList3#1"/>
    <dgm:cxn modelId="{F6B2EE2A-BC1A-4596-B651-0FE8C5ECF9A2}" type="presParOf" srcId="{7F83F889-C3F7-4BDD-940D-9E8571895FF0}" destId="{CA7790D0-6986-4081-B1A0-2DF77C62EF3B}" srcOrd="2" destOrd="0" presId="urn:microsoft.com/office/officeart/2005/8/layout/vList3#1"/>
    <dgm:cxn modelId="{BFBA48E8-3934-4C6B-96D8-8BCA2EF80BAA}" type="presParOf" srcId="{CA7790D0-6986-4081-B1A0-2DF77C62EF3B}" destId="{01F80D71-808A-413D-87F3-FE147AD2DD10}" srcOrd="0" destOrd="0" presId="urn:microsoft.com/office/officeart/2005/8/layout/vList3#1"/>
    <dgm:cxn modelId="{B9267133-BF3D-4DAF-859B-FC51713274DC}" type="presParOf" srcId="{CA7790D0-6986-4081-B1A0-2DF77C62EF3B}" destId="{E671FC7D-7406-4777-8924-156694746108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3B7248E-BE70-4C73-BCD9-E1AF5C692D4D}" type="doc">
      <dgm:prSet loTypeId="urn:microsoft.com/office/officeart/2005/8/layout/vList3#2" loCatId="list" qsTypeId="urn:microsoft.com/office/officeart/2005/8/quickstyle/3d1" qsCatId="3D" csTypeId="urn:microsoft.com/office/officeart/2005/8/colors/accent5_2" csCatId="accent5" phldr="1"/>
      <dgm:spPr/>
      <dgm:t>
        <a:bodyPr/>
        <a:lstStyle/>
        <a:p>
          <a:endParaRPr lang="en-GB"/>
        </a:p>
      </dgm:t>
    </dgm:pt>
    <dgm:pt modelId="{63641984-6410-4D78-81B1-E964B6156A1B}">
      <dgm:prSet/>
      <dgm:spPr>
        <a:solidFill>
          <a:srgbClr val="FF5050"/>
        </a:solidFill>
      </dgm:spPr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i="1" dirty="0" smtClean="0"/>
            <a:t>Bridge yield</a:t>
          </a:r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i="1" dirty="0" smtClean="0"/>
            <a:t>gap to male farmers</a:t>
          </a:r>
          <a:endParaRPr lang="en-GB" b="1" i="1" dirty="0" smtClean="0"/>
        </a:p>
        <a:p>
          <a:pPr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b="1" dirty="0" smtClean="0"/>
            <a:t>Control over </a:t>
          </a:r>
          <a:r>
            <a:rPr lang="en-GB" b="1" dirty="0" err="1" smtClean="0"/>
            <a:t>assets,income</a:t>
          </a:r>
          <a:r>
            <a:rPr lang="en-GB" b="1" dirty="0" smtClean="0"/>
            <a:t>, household decisions</a:t>
          </a:r>
        </a:p>
      </dgm:t>
    </dgm:pt>
    <dgm:pt modelId="{44CEC860-93C6-44CD-8CA8-460FBD48FEEB}" type="parTrans" cxnId="{0EA5087E-6703-4359-9041-CE5EA3A8D7DF}">
      <dgm:prSet/>
      <dgm:spPr/>
      <dgm:t>
        <a:bodyPr/>
        <a:lstStyle/>
        <a:p>
          <a:endParaRPr lang="en-GB"/>
        </a:p>
      </dgm:t>
    </dgm:pt>
    <dgm:pt modelId="{53AF9C33-7628-4C81-8F86-4A5CE23A035D}" type="sibTrans" cxnId="{0EA5087E-6703-4359-9041-CE5EA3A8D7DF}">
      <dgm:prSet/>
      <dgm:spPr/>
      <dgm:t>
        <a:bodyPr/>
        <a:lstStyle/>
        <a:p>
          <a:endParaRPr lang="en-GB"/>
        </a:p>
      </dgm:t>
    </dgm:pt>
    <dgm:pt modelId="{DB3BF6ED-44CA-453D-A8B4-4A7C6E11A090}" type="pres">
      <dgm:prSet presAssocID="{83B7248E-BE70-4C73-BCD9-E1AF5C692D4D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88A235A2-03B8-4CE5-9140-DA1924C93092}" type="pres">
      <dgm:prSet presAssocID="{63641984-6410-4D78-81B1-E964B6156A1B}" presName="composite" presStyleCnt="0"/>
      <dgm:spPr/>
    </dgm:pt>
    <dgm:pt modelId="{9CF1B93B-036E-49ED-901A-37ADBE7A63A5}" type="pres">
      <dgm:prSet presAssocID="{63641984-6410-4D78-81B1-E964B6156A1B}" presName="imgShp" presStyleLbl="fgImgPlace1" presStyleIdx="0" presStyleCnt="1" custScaleX="118804" custScaleY="120879" custLinFactNeighborX="-7253" custLinFactNeighborY="0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DD7B1B8-8A55-4DEB-9643-BA0EA8076A10}" type="pres">
      <dgm:prSet presAssocID="{63641984-6410-4D78-81B1-E964B6156A1B}" presName="txShp" presStyleLbl="node1" presStyleIdx="0" presStyleCnt="1" custScaleX="126288" custScaleY="13743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0EA5087E-6703-4359-9041-CE5EA3A8D7DF}" srcId="{83B7248E-BE70-4C73-BCD9-E1AF5C692D4D}" destId="{63641984-6410-4D78-81B1-E964B6156A1B}" srcOrd="0" destOrd="0" parTransId="{44CEC860-93C6-44CD-8CA8-460FBD48FEEB}" sibTransId="{53AF9C33-7628-4C81-8F86-4A5CE23A035D}"/>
    <dgm:cxn modelId="{4E390638-123B-4860-B708-A724AC6877EC}" type="presOf" srcId="{83B7248E-BE70-4C73-BCD9-E1AF5C692D4D}" destId="{DB3BF6ED-44CA-453D-A8B4-4A7C6E11A090}" srcOrd="0" destOrd="0" presId="urn:microsoft.com/office/officeart/2005/8/layout/vList3#2"/>
    <dgm:cxn modelId="{3AEA0EE5-FC95-4C21-AC0A-9360909D4EAC}" type="presOf" srcId="{63641984-6410-4D78-81B1-E964B6156A1B}" destId="{9DD7B1B8-8A55-4DEB-9643-BA0EA8076A10}" srcOrd="0" destOrd="0" presId="urn:microsoft.com/office/officeart/2005/8/layout/vList3#2"/>
    <dgm:cxn modelId="{999803F4-C575-496D-9CE2-3D124CA8FF89}" type="presParOf" srcId="{DB3BF6ED-44CA-453D-A8B4-4A7C6E11A090}" destId="{88A235A2-03B8-4CE5-9140-DA1924C93092}" srcOrd="0" destOrd="0" presId="urn:microsoft.com/office/officeart/2005/8/layout/vList3#2"/>
    <dgm:cxn modelId="{81A472F6-396D-40FE-86D1-95D814A6165E}" type="presParOf" srcId="{88A235A2-03B8-4CE5-9140-DA1924C93092}" destId="{9CF1B93B-036E-49ED-901A-37ADBE7A63A5}" srcOrd="0" destOrd="0" presId="urn:microsoft.com/office/officeart/2005/8/layout/vList3#2"/>
    <dgm:cxn modelId="{3AD1C0C7-3E78-4E54-AC1B-73324C969CC0}" type="presParOf" srcId="{88A235A2-03B8-4CE5-9140-DA1924C93092}" destId="{9DD7B1B8-8A55-4DEB-9643-BA0EA8076A10}" srcOrd="1" destOrd="0" presId="urn:microsoft.com/office/officeart/2005/8/layout/vList3#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D0C0DC9-3B39-4008-86AA-5889A4667FB5}" type="doc">
      <dgm:prSet loTypeId="urn:microsoft.com/office/officeart/2005/8/layout/vList3#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7F8442C-6D85-445D-9647-4F2542B40418}">
      <dgm:prSet custT="1"/>
      <dgm:spPr>
        <a:solidFill>
          <a:srgbClr val="FF0000"/>
        </a:solidFill>
      </dgm:spPr>
      <dgm:t>
        <a:bodyPr/>
        <a:lstStyle/>
        <a:p>
          <a:pPr rtl="0"/>
          <a:r>
            <a:rPr lang="en-GB" sz="2800" b="1" dirty="0" smtClean="0"/>
            <a:t>Primary health care</a:t>
          </a:r>
          <a:endParaRPr lang="en-GB" sz="2800" b="1" dirty="0"/>
        </a:p>
      </dgm:t>
    </dgm:pt>
    <dgm:pt modelId="{D5B5682F-23C2-46F9-9880-B6BFC795E4AF}" type="parTrans" cxnId="{33F9E11B-A241-4921-BF10-E27814F88176}">
      <dgm:prSet/>
      <dgm:spPr/>
      <dgm:t>
        <a:bodyPr/>
        <a:lstStyle/>
        <a:p>
          <a:endParaRPr lang="en-GB"/>
        </a:p>
      </dgm:t>
    </dgm:pt>
    <dgm:pt modelId="{30AF4D28-15B6-4997-88B9-1BD142A7D15A}" type="sibTrans" cxnId="{33F9E11B-A241-4921-BF10-E27814F88176}">
      <dgm:prSet/>
      <dgm:spPr/>
      <dgm:t>
        <a:bodyPr/>
        <a:lstStyle/>
        <a:p>
          <a:endParaRPr lang="en-GB"/>
        </a:p>
      </dgm:t>
    </dgm:pt>
    <dgm:pt modelId="{64E0B697-B79E-48A0-8690-16DF79416C4B}">
      <dgm:prSet custT="1"/>
      <dgm:spPr>
        <a:solidFill>
          <a:schemeClr val="tx2">
            <a:lumMod val="75000"/>
          </a:schemeClr>
        </a:solidFill>
      </dgm:spPr>
      <dgm:t>
        <a:bodyPr/>
        <a:lstStyle/>
        <a:p>
          <a:pPr rtl="0"/>
          <a:r>
            <a:rPr lang="en-GB" sz="2800" b="1" dirty="0" smtClean="0"/>
            <a:t>Clean water &amp; sanitation</a:t>
          </a:r>
          <a:endParaRPr lang="en-GB" sz="2800" b="1" dirty="0"/>
        </a:p>
      </dgm:t>
    </dgm:pt>
    <dgm:pt modelId="{61427ED7-C149-49CC-B70D-70BD11295802}" type="parTrans" cxnId="{D8FC6D7F-BA69-419A-B6CD-5B10C0C7A182}">
      <dgm:prSet/>
      <dgm:spPr/>
      <dgm:t>
        <a:bodyPr/>
        <a:lstStyle/>
        <a:p>
          <a:endParaRPr lang="en-GB"/>
        </a:p>
      </dgm:t>
    </dgm:pt>
    <dgm:pt modelId="{7302CEF7-498E-4F14-9176-DD9997A1A33E}" type="sibTrans" cxnId="{D8FC6D7F-BA69-419A-B6CD-5B10C0C7A182}">
      <dgm:prSet/>
      <dgm:spPr/>
      <dgm:t>
        <a:bodyPr/>
        <a:lstStyle/>
        <a:p>
          <a:endParaRPr lang="en-GB"/>
        </a:p>
      </dgm:t>
    </dgm:pt>
    <dgm:pt modelId="{2F5B7983-5987-4AA5-BFDC-B96CB50FC557}">
      <dgm:prSet custT="1"/>
      <dgm:spPr>
        <a:solidFill>
          <a:schemeClr val="accent2">
            <a:lumMod val="75000"/>
          </a:schemeClr>
        </a:solidFill>
      </dgm:spPr>
      <dgm:t>
        <a:bodyPr/>
        <a:lstStyle/>
        <a:p>
          <a:pPr rtl="0"/>
          <a:r>
            <a:rPr lang="en-GB" sz="2800" b="1" dirty="0" err="1" smtClean="0"/>
            <a:t>Comms</a:t>
          </a:r>
          <a:r>
            <a:rPr lang="en-GB" sz="2800" b="1" dirty="0" smtClean="0"/>
            <a:t> [BCC]: diet, child care &amp; hygiene</a:t>
          </a:r>
          <a:endParaRPr lang="en-GB" sz="2800" b="1" dirty="0"/>
        </a:p>
      </dgm:t>
    </dgm:pt>
    <dgm:pt modelId="{0C81DFB7-0629-4A1E-8969-24C6499006A3}" type="parTrans" cxnId="{A09E26F4-582B-4F18-BE70-729277EEA679}">
      <dgm:prSet/>
      <dgm:spPr/>
      <dgm:t>
        <a:bodyPr/>
        <a:lstStyle/>
        <a:p>
          <a:endParaRPr lang="en-GB"/>
        </a:p>
      </dgm:t>
    </dgm:pt>
    <dgm:pt modelId="{61E87942-6D89-4E8D-A7BF-7147AD3BFE2E}" type="sibTrans" cxnId="{A09E26F4-582B-4F18-BE70-729277EEA679}">
      <dgm:prSet/>
      <dgm:spPr/>
      <dgm:t>
        <a:bodyPr/>
        <a:lstStyle/>
        <a:p>
          <a:endParaRPr lang="en-GB"/>
        </a:p>
      </dgm:t>
    </dgm:pt>
    <dgm:pt modelId="{DC349145-8F39-43D0-99E7-2B1AEE4C2F00}" type="pres">
      <dgm:prSet presAssocID="{0D0C0DC9-3B39-4008-86AA-5889A4667FB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FBA2392C-25AE-4A71-AC8E-56406C75B95B}" type="pres">
      <dgm:prSet presAssocID="{77F8442C-6D85-445D-9647-4F2542B40418}" presName="composite" presStyleCnt="0"/>
      <dgm:spPr/>
    </dgm:pt>
    <dgm:pt modelId="{70CF3C2B-D396-4C95-98F1-6D0BDC35173C}" type="pres">
      <dgm:prSet presAssocID="{77F8442C-6D85-445D-9647-4F2542B40418}" presName="imgShp" presStyleLbl="fgImgPlace1" presStyleIdx="0" presStyleCnt="3" custScaleX="277128" custScaleY="184482" custLinFactNeighborX="-38114" custLinFactNeighborY="7323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CBDC064-D916-451D-83E1-AA9B1238E252}" type="pres">
      <dgm:prSet presAssocID="{77F8442C-6D85-445D-9647-4F2542B40418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C3B9AC-C0B2-4788-84E4-0E5600FE89D6}" type="pres">
      <dgm:prSet presAssocID="{30AF4D28-15B6-4997-88B9-1BD142A7D15A}" presName="spacing" presStyleCnt="0"/>
      <dgm:spPr/>
    </dgm:pt>
    <dgm:pt modelId="{F87BF6B0-FF49-4BA8-AEE3-E7C084390F59}" type="pres">
      <dgm:prSet presAssocID="{64E0B697-B79E-48A0-8690-16DF79416C4B}" presName="composite" presStyleCnt="0"/>
      <dgm:spPr/>
    </dgm:pt>
    <dgm:pt modelId="{FCBE9443-AE82-4F7A-8C53-1A80519C7B20}" type="pres">
      <dgm:prSet presAssocID="{64E0B697-B79E-48A0-8690-16DF79416C4B}" presName="imgShp" presStyleLbl="fgImgPlace1" presStyleIdx="1" presStyleCnt="3" custScaleX="270917" custScaleY="174070" custLinFactNeighborX="-37744" custLinFactNeighborY="-96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33E8D65A-B66D-4F78-A4EC-51A648D9C41D}" type="pres">
      <dgm:prSet presAssocID="{64E0B697-B79E-48A0-8690-16DF79416C4B}" presName="txShp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72C64DF-2B3B-44C5-902D-60AE656ECD8F}" type="pres">
      <dgm:prSet presAssocID="{7302CEF7-498E-4F14-9176-DD9997A1A33E}" presName="spacing" presStyleCnt="0"/>
      <dgm:spPr/>
    </dgm:pt>
    <dgm:pt modelId="{A738DBDC-66D1-4DE3-984A-042300EBD753}" type="pres">
      <dgm:prSet presAssocID="{2F5B7983-5987-4AA5-BFDC-B96CB50FC557}" presName="composite" presStyleCnt="0"/>
      <dgm:spPr/>
    </dgm:pt>
    <dgm:pt modelId="{E1D84652-5249-4DCF-98A5-F03A4C2E2370}" type="pres">
      <dgm:prSet presAssocID="{2F5B7983-5987-4AA5-BFDC-B96CB50FC557}" presName="imgShp" presStyleLbl="fgImgPlace1" presStyleIdx="2" presStyleCnt="3" custScaleX="272258" custScaleY="174912" custLinFactNeighborX="-52293" custLinFactNeighborY="-7890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885314B5-2A0D-4CDB-A322-4C8542FAF33C}" type="pres">
      <dgm:prSet presAssocID="{2F5B7983-5987-4AA5-BFDC-B96CB50FC557}" presName="txShp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BEDF8EB-DFDA-43DF-A1B3-8F0A4221F28B}" type="presOf" srcId="{2F5B7983-5987-4AA5-BFDC-B96CB50FC557}" destId="{885314B5-2A0D-4CDB-A322-4C8542FAF33C}" srcOrd="0" destOrd="0" presId="urn:microsoft.com/office/officeart/2005/8/layout/vList3#3"/>
    <dgm:cxn modelId="{A09E26F4-582B-4F18-BE70-729277EEA679}" srcId="{0D0C0DC9-3B39-4008-86AA-5889A4667FB5}" destId="{2F5B7983-5987-4AA5-BFDC-B96CB50FC557}" srcOrd="2" destOrd="0" parTransId="{0C81DFB7-0629-4A1E-8969-24C6499006A3}" sibTransId="{61E87942-6D89-4E8D-A7BF-7147AD3BFE2E}"/>
    <dgm:cxn modelId="{AC84039D-4D75-4A82-B5DB-8DA6279F5EC2}" type="presOf" srcId="{0D0C0DC9-3B39-4008-86AA-5889A4667FB5}" destId="{DC349145-8F39-43D0-99E7-2B1AEE4C2F00}" srcOrd="0" destOrd="0" presId="urn:microsoft.com/office/officeart/2005/8/layout/vList3#3"/>
    <dgm:cxn modelId="{C02F7FC3-AA29-4DD2-8AE6-1D3258C88E4F}" type="presOf" srcId="{77F8442C-6D85-445D-9647-4F2542B40418}" destId="{8CBDC064-D916-451D-83E1-AA9B1238E252}" srcOrd="0" destOrd="0" presId="urn:microsoft.com/office/officeart/2005/8/layout/vList3#3"/>
    <dgm:cxn modelId="{33F9E11B-A241-4921-BF10-E27814F88176}" srcId="{0D0C0DC9-3B39-4008-86AA-5889A4667FB5}" destId="{77F8442C-6D85-445D-9647-4F2542B40418}" srcOrd="0" destOrd="0" parTransId="{D5B5682F-23C2-46F9-9880-B6BFC795E4AF}" sibTransId="{30AF4D28-15B6-4997-88B9-1BD142A7D15A}"/>
    <dgm:cxn modelId="{D8FC6D7F-BA69-419A-B6CD-5B10C0C7A182}" srcId="{0D0C0DC9-3B39-4008-86AA-5889A4667FB5}" destId="{64E0B697-B79E-48A0-8690-16DF79416C4B}" srcOrd="1" destOrd="0" parTransId="{61427ED7-C149-49CC-B70D-70BD11295802}" sibTransId="{7302CEF7-498E-4F14-9176-DD9997A1A33E}"/>
    <dgm:cxn modelId="{F138A28A-3BE7-4CB7-B5F4-B1F545D17798}" type="presOf" srcId="{64E0B697-B79E-48A0-8690-16DF79416C4B}" destId="{33E8D65A-B66D-4F78-A4EC-51A648D9C41D}" srcOrd="0" destOrd="0" presId="urn:microsoft.com/office/officeart/2005/8/layout/vList3#3"/>
    <dgm:cxn modelId="{BB439AC7-D739-4220-9D39-A70AE4B82571}" type="presParOf" srcId="{DC349145-8F39-43D0-99E7-2B1AEE4C2F00}" destId="{FBA2392C-25AE-4A71-AC8E-56406C75B95B}" srcOrd="0" destOrd="0" presId="urn:microsoft.com/office/officeart/2005/8/layout/vList3#3"/>
    <dgm:cxn modelId="{B2445331-DC87-465C-B44D-BD96D22D3FA3}" type="presParOf" srcId="{FBA2392C-25AE-4A71-AC8E-56406C75B95B}" destId="{70CF3C2B-D396-4C95-98F1-6D0BDC35173C}" srcOrd="0" destOrd="0" presId="urn:microsoft.com/office/officeart/2005/8/layout/vList3#3"/>
    <dgm:cxn modelId="{E69AD9EE-57BD-43CA-B7A8-7B3CB089E22E}" type="presParOf" srcId="{FBA2392C-25AE-4A71-AC8E-56406C75B95B}" destId="{8CBDC064-D916-451D-83E1-AA9B1238E252}" srcOrd="1" destOrd="0" presId="urn:microsoft.com/office/officeart/2005/8/layout/vList3#3"/>
    <dgm:cxn modelId="{49859570-C6D9-47B7-A1D3-F04B9F09EB79}" type="presParOf" srcId="{DC349145-8F39-43D0-99E7-2B1AEE4C2F00}" destId="{9CC3B9AC-C0B2-4788-84E4-0E5600FE89D6}" srcOrd="1" destOrd="0" presId="urn:microsoft.com/office/officeart/2005/8/layout/vList3#3"/>
    <dgm:cxn modelId="{17C6EE65-0B98-431D-B154-6681FA255088}" type="presParOf" srcId="{DC349145-8F39-43D0-99E7-2B1AEE4C2F00}" destId="{F87BF6B0-FF49-4BA8-AEE3-E7C084390F59}" srcOrd="2" destOrd="0" presId="urn:microsoft.com/office/officeart/2005/8/layout/vList3#3"/>
    <dgm:cxn modelId="{74D31B3D-835C-4426-B111-8DCB9F1774B2}" type="presParOf" srcId="{F87BF6B0-FF49-4BA8-AEE3-E7C084390F59}" destId="{FCBE9443-AE82-4F7A-8C53-1A80519C7B20}" srcOrd="0" destOrd="0" presId="urn:microsoft.com/office/officeart/2005/8/layout/vList3#3"/>
    <dgm:cxn modelId="{8572D44A-B6D5-4B79-A81E-3D9567105A1E}" type="presParOf" srcId="{F87BF6B0-FF49-4BA8-AEE3-E7C084390F59}" destId="{33E8D65A-B66D-4F78-A4EC-51A648D9C41D}" srcOrd="1" destOrd="0" presId="urn:microsoft.com/office/officeart/2005/8/layout/vList3#3"/>
    <dgm:cxn modelId="{63D430B1-228C-4BBE-868D-F9C6076BB5F1}" type="presParOf" srcId="{DC349145-8F39-43D0-99E7-2B1AEE4C2F00}" destId="{072C64DF-2B3B-44C5-902D-60AE656ECD8F}" srcOrd="3" destOrd="0" presId="urn:microsoft.com/office/officeart/2005/8/layout/vList3#3"/>
    <dgm:cxn modelId="{90B99921-C75B-46C3-A9D6-6FE1A68729AF}" type="presParOf" srcId="{DC349145-8F39-43D0-99E7-2B1AEE4C2F00}" destId="{A738DBDC-66D1-4DE3-984A-042300EBD753}" srcOrd="4" destOrd="0" presId="urn:microsoft.com/office/officeart/2005/8/layout/vList3#3"/>
    <dgm:cxn modelId="{98330A7C-AA9B-4B0E-9A40-8933E83C5BA3}" type="presParOf" srcId="{A738DBDC-66D1-4DE3-984A-042300EBD753}" destId="{E1D84652-5249-4DCF-98A5-F03A4C2E2370}" srcOrd="0" destOrd="0" presId="urn:microsoft.com/office/officeart/2005/8/layout/vList3#3"/>
    <dgm:cxn modelId="{801A9B6E-894F-4DAD-A5A9-2728C7921C4D}" type="presParOf" srcId="{A738DBDC-66D1-4DE3-984A-042300EBD753}" destId="{885314B5-2A0D-4CDB-A322-4C8542FAF33C}" srcOrd="1" destOrd="0" presId="urn:microsoft.com/office/officeart/2005/8/layout/vList3#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7E4F70E-37AF-4C5F-95EC-2A803FFADB95}" type="doc">
      <dgm:prSet loTypeId="urn:microsoft.com/office/officeart/2005/8/layout/vList3#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9ABD120-4838-4B81-8FD9-15EEA50988C2}">
      <dgm:prSet/>
      <dgm:spPr>
        <a:solidFill>
          <a:srgbClr val="33CC33"/>
        </a:solidFill>
      </dgm:spPr>
      <dgm:t>
        <a:bodyPr/>
        <a:lstStyle/>
        <a:p>
          <a:pPr rtl="0"/>
          <a:r>
            <a:rPr lang="en-GB" b="1" dirty="0" smtClean="0"/>
            <a:t>Pilot Innovations </a:t>
          </a:r>
        </a:p>
        <a:p>
          <a:pPr rtl="0"/>
          <a:r>
            <a:rPr lang="en-GB" b="1" dirty="0" smtClean="0"/>
            <a:t>Evaluate: Understanding &amp; Inspiration</a:t>
          </a:r>
          <a:endParaRPr lang="en-GB" b="1" dirty="0"/>
        </a:p>
      </dgm:t>
    </dgm:pt>
    <dgm:pt modelId="{DE7E93F7-8206-46C7-B081-5105AACC1B48}" type="parTrans" cxnId="{0CFA5A13-02C5-40E3-A61B-EDEB069CB804}">
      <dgm:prSet/>
      <dgm:spPr/>
      <dgm:t>
        <a:bodyPr/>
        <a:lstStyle/>
        <a:p>
          <a:endParaRPr lang="en-GB"/>
        </a:p>
      </dgm:t>
    </dgm:pt>
    <dgm:pt modelId="{150F9A79-95D7-409E-B331-A2F1718FEA28}" type="sibTrans" cxnId="{0CFA5A13-02C5-40E3-A61B-EDEB069CB804}">
      <dgm:prSet/>
      <dgm:spPr/>
      <dgm:t>
        <a:bodyPr/>
        <a:lstStyle/>
        <a:p>
          <a:endParaRPr lang="en-GB"/>
        </a:p>
      </dgm:t>
    </dgm:pt>
    <dgm:pt modelId="{3D84AD29-4FE9-42A7-88C0-832EE74FB59E}">
      <dgm:prSet custT="1"/>
      <dgm:spPr>
        <a:solidFill>
          <a:srgbClr val="FF9900"/>
        </a:solidFill>
      </dgm:spPr>
      <dgm:t>
        <a:bodyPr/>
        <a:lstStyle/>
        <a:p>
          <a:pPr rtl="0"/>
          <a:r>
            <a:rPr lang="en-GB" sz="3200" b="1" dirty="0" smtClean="0"/>
            <a:t>Monitor &amp; Survey state of FNS</a:t>
          </a:r>
          <a:endParaRPr lang="en-GB" sz="3200" b="1" dirty="0"/>
        </a:p>
      </dgm:t>
    </dgm:pt>
    <dgm:pt modelId="{201972BA-9842-486F-8A6B-ED1464AE1DCB}" type="parTrans" cxnId="{D0C91FD9-0E62-4F21-B9CF-DA972E3115A3}">
      <dgm:prSet/>
      <dgm:spPr/>
      <dgm:t>
        <a:bodyPr/>
        <a:lstStyle/>
        <a:p>
          <a:endParaRPr lang="en-GB"/>
        </a:p>
      </dgm:t>
    </dgm:pt>
    <dgm:pt modelId="{4AFFA2FF-7592-48A7-A030-A2FEFBCBF744}" type="sibTrans" cxnId="{D0C91FD9-0E62-4F21-B9CF-DA972E3115A3}">
      <dgm:prSet/>
      <dgm:spPr/>
      <dgm:t>
        <a:bodyPr/>
        <a:lstStyle/>
        <a:p>
          <a:endParaRPr lang="en-GB"/>
        </a:p>
      </dgm:t>
    </dgm:pt>
    <dgm:pt modelId="{AAE30385-5D5A-479A-9708-FF2884CCECB3}" type="pres">
      <dgm:prSet presAssocID="{67E4F70E-37AF-4C5F-95EC-2A803FFADB95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3840940-D9D7-4F56-B076-CCD199430655}" type="pres">
      <dgm:prSet presAssocID="{69ABD120-4838-4B81-8FD9-15EEA50988C2}" presName="composite" presStyleCnt="0"/>
      <dgm:spPr/>
    </dgm:pt>
    <dgm:pt modelId="{CA3795D1-40CD-432E-9A9B-DE8707586230}" type="pres">
      <dgm:prSet presAssocID="{69ABD120-4838-4B81-8FD9-15EEA50988C2}" presName="imgShp" presStyleLbl="fgImgPlace1" presStyleIdx="0" presStyleCnt="2" custScaleX="164925" custScaleY="175794" custLinFactNeighborX="-26304" custLinFactNeighborY="1366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en-GB"/>
        </a:p>
      </dgm:t>
    </dgm:pt>
    <dgm:pt modelId="{9535E147-CBE8-4C88-AF46-580BF00C47A5}" type="pres">
      <dgm:prSet presAssocID="{69ABD120-4838-4B81-8FD9-15EEA50988C2}" presName="txShp" presStyleLbl="node1" presStyleIdx="0" presStyleCnt="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870A125-6516-49E4-9728-DCFDCB44A136}" type="pres">
      <dgm:prSet presAssocID="{150F9A79-95D7-409E-B331-A2F1718FEA28}" presName="spacing" presStyleCnt="0"/>
      <dgm:spPr/>
    </dgm:pt>
    <dgm:pt modelId="{15D6B0D1-5BC9-4D96-8A76-4BB61E5E660A}" type="pres">
      <dgm:prSet presAssocID="{3D84AD29-4FE9-42A7-88C0-832EE74FB59E}" presName="composite" presStyleCnt="0"/>
      <dgm:spPr/>
    </dgm:pt>
    <dgm:pt modelId="{35BB74E4-4DA2-48B4-B9FF-00F79F70B0B1}" type="pres">
      <dgm:prSet presAssocID="{3D84AD29-4FE9-42A7-88C0-832EE74FB59E}" presName="imgShp" presStyleLbl="fgImgPlace1" presStyleIdx="1" presStyleCnt="2" custScaleX="152727" custScaleY="132132" custLinFactNeighborX="-18342" custLinFactNeighborY="-12501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</dgm:pt>
    <dgm:pt modelId="{A9B11A42-9A75-47E2-B3B6-CDF59F26AF0C}" type="pres">
      <dgm:prSet presAssocID="{3D84AD29-4FE9-42A7-88C0-832EE74FB59E}" presName="txShp" presStyleLbl="node1" presStyleIdx="1" presStyleCnt="2" custScaleX="106510" custLinFactNeighborX="2888" custLinFactNeighborY="-1457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6F65F6E-DC4D-4EBA-9C34-69F16CE17ADB}" type="presOf" srcId="{69ABD120-4838-4B81-8FD9-15EEA50988C2}" destId="{9535E147-CBE8-4C88-AF46-580BF00C47A5}" srcOrd="0" destOrd="0" presId="urn:microsoft.com/office/officeart/2005/8/layout/vList3#4"/>
    <dgm:cxn modelId="{D0C91FD9-0E62-4F21-B9CF-DA972E3115A3}" srcId="{67E4F70E-37AF-4C5F-95EC-2A803FFADB95}" destId="{3D84AD29-4FE9-42A7-88C0-832EE74FB59E}" srcOrd="1" destOrd="0" parTransId="{201972BA-9842-486F-8A6B-ED1464AE1DCB}" sibTransId="{4AFFA2FF-7592-48A7-A030-A2FEFBCBF744}"/>
    <dgm:cxn modelId="{0CFA5A13-02C5-40E3-A61B-EDEB069CB804}" srcId="{67E4F70E-37AF-4C5F-95EC-2A803FFADB95}" destId="{69ABD120-4838-4B81-8FD9-15EEA50988C2}" srcOrd="0" destOrd="0" parTransId="{DE7E93F7-8206-46C7-B081-5105AACC1B48}" sibTransId="{150F9A79-95D7-409E-B331-A2F1718FEA28}"/>
    <dgm:cxn modelId="{349843AC-ECE7-40CE-BF38-03A657CF121D}" type="presOf" srcId="{3D84AD29-4FE9-42A7-88C0-832EE74FB59E}" destId="{A9B11A42-9A75-47E2-B3B6-CDF59F26AF0C}" srcOrd="0" destOrd="0" presId="urn:microsoft.com/office/officeart/2005/8/layout/vList3#4"/>
    <dgm:cxn modelId="{EA80CDAA-6770-4DB5-9B1E-11121AF98507}" type="presOf" srcId="{67E4F70E-37AF-4C5F-95EC-2A803FFADB95}" destId="{AAE30385-5D5A-479A-9708-FF2884CCECB3}" srcOrd="0" destOrd="0" presId="urn:microsoft.com/office/officeart/2005/8/layout/vList3#4"/>
    <dgm:cxn modelId="{A1E2A911-7BC2-4AF2-BC49-CE8FD4CD80E6}" type="presParOf" srcId="{AAE30385-5D5A-479A-9708-FF2884CCECB3}" destId="{53840940-D9D7-4F56-B076-CCD199430655}" srcOrd="0" destOrd="0" presId="urn:microsoft.com/office/officeart/2005/8/layout/vList3#4"/>
    <dgm:cxn modelId="{45392FEA-847E-4FD1-B913-1A8699B13D0B}" type="presParOf" srcId="{53840940-D9D7-4F56-B076-CCD199430655}" destId="{CA3795D1-40CD-432E-9A9B-DE8707586230}" srcOrd="0" destOrd="0" presId="urn:microsoft.com/office/officeart/2005/8/layout/vList3#4"/>
    <dgm:cxn modelId="{DFE15B97-B296-4A39-9582-A62A9D27000B}" type="presParOf" srcId="{53840940-D9D7-4F56-B076-CCD199430655}" destId="{9535E147-CBE8-4C88-AF46-580BF00C47A5}" srcOrd="1" destOrd="0" presId="urn:microsoft.com/office/officeart/2005/8/layout/vList3#4"/>
    <dgm:cxn modelId="{F21FA450-F932-4513-85A3-0C119674C79C}" type="presParOf" srcId="{AAE30385-5D5A-479A-9708-FF2884CCECB3}" destId="{A870A125-6516-49E4-9728-DCFDCB44A136}" srcOrd="1" destOrd="0" presId="urn:microsoft.com/office/officeart/2005/8/layout/vList3#4"/>
    <dgm:cxn modelId="{3F601C85-69F3-47CE-B978-38AA39A1605A}" type="presParOf" srcId="{AAE30385-5D5A-479A-9708-FF2884CCECB3}" destId="{15D6B0D1-5BC9-4D96-8A76-4BB61E5E660A}" srcOrd="2" destOrd="0" presId="urn:microsoft.com/office/officeart/2005/8/layout/vList3#4"/>
    <dgm:cxn modelId="{1D0A6844-0B3E-4B4C-AD00-40555BB8F65F}" type="presParOf" srcId="{15D6B0D1-5BC9-4D96-8A76-4BB61E5E660A}" destId="{35BB74E4-4DA2-48B4-B9FF-00F79F70B0B1}" srcOrd="0" destOrd="0" presId="urn:microsoft.com/office/officeart/2005/8/layout/vList3#4"/>
    <dgm:cxn modelId="{5573EF8A-1B36-44ED-8017-0B206D899037}" type="presParOf" srcId="{15D6B0D1-5BC9-4D96-8A76-4BB61E5E660A}" destId="{A9B11A42-9A75-47E2-B3B6-CDF59F26AF0C}" srcOrd="1" destOrd="0" presId="urn:microsoft.com/office/officeart/2005/8/layout/vList3#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85C5043-D259-45C8-ABAB-16D59A92A661}">
      <dsp:nvSpPr>
        <dsp:cNvPr id="0" name=""/>
        <dsp:cNvSpPr/>
      </dsp:nvSpPr>
      <dsp:spPr>
        <a:xfrm>
          <a:off x="721257" y="1982"/>
          <a:ext cx="3619331" cy="144773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i="1" kern="1200" dirty="0" smtClean="0"/>
            <a:t>Direct production for farm households</a:t>
          </a:r>
          <a:endParaRPr lang="en-GB" sz="2500" i="1" kern="1200" dirty="0"/>
        </a:p>
      </dsp:txBody>
      <dsp:txXfrm>
        <a:off x="721257" y="1982"/>
        <a:ext cx="3619331" cy="1447732"/>
      </dsp:txXfrm>
    </dsp:sp>
    <dsp:sp modelId="{014FC9EC-C99A-4737-AE9D-8A4CF9B36ADB}">
      <dsp:nvSpPr>
        <dsp:cNvPr id="0" name=""/>
        <dsp:cNvSpPr/>
      </dsp:nvSpPr>
      <dsp:spPr>
        <a:xfrm>
          <a:off x="721257" y="1652397"/>
          <a:ext cx="3619331" cy="144773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i="1" kern="1200" dirty="0" smtClean="0"/>
            <a:t>Higher incomes in rural societies </a:t>
          </a:r>
          <a:endParaRPr lang="en-GB" sz="2500" i="1" kern="1200" dirty="0"/>
        </a:p>
      </dsp:txBody>
      <dsp:txXfrm>
        <a:off x="721257" y="1652397"/>
        <a:ext cx="3619331" cy="1447732"/>
      </dsp:txXfrm>
    </dsp:sp>
    <dsp:sp modelId="{27F9D00F-87D4-42F5-AE2F-F7AD97E60BF1}">
      <dsp:nvSpPr>
        <dsp:cNvPr id="0" name=""/>
        <dsp:cNvSpPr/>
      </dsp:nvSpPr>
      <dsp:spPr>
        <a:xfrm>
          <a:off x="3870075" y="1709918"/>
          <a:ext cx="3699931" cy="1332690"/>
        </a:xfrm>
        <a:prstGeom prst="chevron">
          <a:avLst/>
        </a:prstGeom>
        <a:solidFill>
          <a:srgbClr val="FF9900">
            <a:alpha val="89804"/>
          </a:srgbClr>
        </a:solidFill>
        <a:ln w="9525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38100" tIns="19050" rIns="0" bIns="19050" numCol="1" spcCol="1270" anchor="ctr" anchorCtr="0">
          <a:noAutofit/>
        </a:bodyPr>
        <a:lstStyle/>
        <a:p>
          <a:pPr lvl="0" algn="ctr" defTabSz="13335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000" i="1" kern="1200" dirty="0" smtClean="0">
              <a:solidFill>
                <a:schemeClr val="tx1"/>
              </a:solidFill>
            </a:rPr>
            <a:t>Multipliers to other households </a:t>
          </a:r>
          <a:endParaRPr lang="en-GB" sz="3000" i="1" kern="1200" dirty="0">
            <a:solidFill>
              <a:schemeClr val="tx1"/>
            </a:solidFill>
          </a:endParaRPr>
        </a:p>
      </dsp:txBody>
      <dsp:txXfrm>
        <a:off x="3870075" y="1709918"/>
        <a:ext cx="3699931" cy="1332690"/>
      </dsp:txXfrm>
    </dsp:sp>
    <dsp:sp modelId="{720D0C2B-F90D-446C-AA07-BBBAE3D83F85}">
      <dsp:nvSpPr>
        <dsp:cNvPr id="0" name=""/>
        <dsp:cNvSpPr/>
      </dsp:nvSpPr>
      <dsp:spPr>
        <a:xfrm>
          <a:off x="721257" y="3302812"/>
          <a:ext cx="3619331" cy="1447732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1750" tIns="15875" rIns="0" bIns="15875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500" kern="1200" dirty="0" smtClean="0"/>
            <a:t>Pushing down price of food</a:t>
          </a:r>
          <a:endParaRPr lang="en-GB" sz="2500" kern="1200" dirty="0"/>
        </a:p>
      </dsp:txBody>
      <dsp:txXfrm>
        <a:off x="721257" y="3302812"/>
        <a:ext cx="3619331" cy="144773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1A2E47B-37C1-4483-A5E5-F16C83EC0443}">
      <dsp:nvSpPr>
        <dsp:cNvPr id="0" name=""/>
        <dsp:cNvSpPr/>
      </dsp:nvSpPr>
      <dsp:spPr>
        <a:xfrm rot="10800000">
          <a:off x="2169698" y="61444"/>
          <a:ext cx="5842009" cy="2103097"/>
        </a:xfrm>
        <a:prstGeom prst="homePlate">
          <a:avLst/>
        </a:prstGeom>
        <a:solidFill>
          <a:schemeClr val="accent3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0151" tIns="167640" rIns="312928" bIns="167640" numCol="1" spcCol="1270" anchor="ctr" anchorCtr="0">
          <a:noAutofit/>
        </a:bodyPr>
        <a:lstStyle/>
        <a:p>
          <a:pPr lvl="0" algn="ctr" defTabSz="19558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400" b="1" kern="1200" dirty="0" smtClean="0"/>
            <a:t>Home gardens: fruit, veg, livestock</a:t>
          </a:r>
          <a:endParaRPr lang="en-GB" sz="4400" b="1" kern="1200" dirty="0"/>
        </a:p>
      </dsp:txBody>
      <dsp:txXfrm rot="10800000">
        <a:off x="2169698" y="61444"/>
        <a:ext cx="5842009" cy="2103097"/>
      </dsp:txXfrm>
    </dsp:sp>
    <dsp:sp modelId="{637ADD3E-5635-467A-B30B-5180E38BAFB9}">
      <dsp:nvSpPr>
        <dsp:cNvPr id="0" name=""/>
        <dsp:cNvSpPr/>
      </dsp:nvSpPr>
      <dsp:spPr>
        <a:xfrm>
          <a:off x="292126" y="0"/>
          <a:ext cx="2792860" cy="2225424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671FC7D-7406-4777-8924-156694746108}">
      <dsp:nvSpPr>
        <dsp:cNvPr id="0" name=""/>
        <dsp:cNvSpPr/>
      </dsp:nvSpPr>
      <dsp:spPr>
        <a:xfrm rot="10800000">
          <a:off x="2297079" y="3223878"/>
          <a:ext cx="5842009" cy="1474357"/>
        </a:xfrm>
        <a:prstGeom prst="homePlate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50151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Bio-fortification: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kern="1200" dirty="0" smtClean="0"/>
            <a:t>Orange Sweet Pot; Golden Rice</a:t>
          </a:r>
          <a:endParaRPr lang="en-GB" sz="2800" kern="1200" dirty="0"/>
        </a:p>
      </dsp:txBody>
      <dsp:txXfrm rot="10800000">
        <a:off x="2297079" y="3223878"/>
        <a:ext cx="5842009" cy="1474357"/>
      </dsp:txXfrm>
    </dsp:sp>
    <dsp:sp modelId="{01F80D71-808A-413D-87F3-FE147AD2DD10}">
      <dsp:nvSpPr>
        <dsp:cNvPr id="0" name=""/>
        <dsp:cNvSpPr/>
      </dsp:nvSpPr>
      <dsp:spPr>
        <a:xfrm>
          <a:off x="72008" y="2520278"/>
          <a:ext cx="3302383" cy="2590490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DD7B1B8-8A55-4DEB-9643-BA0EA8076A10}">
      <dsp:nvSpPr>
        <dsp:cNvPr id="0" name=""/>
        <dsp:cNvSpPr/>
      </dsp:nvSpPr>
      <dsp:spPr>
        <a:xfrm rot="10800000">
          <a:off x="1198587" y="360044"/>
          <a:ext cx="7407566" cy="4061038"/>
        </a:xfrm>
        <a:prstGeom prst="homePlate">
          <a:avLst/>
        </a:prstGeom>
        <a:solidFill>
          <a:srgbClr val="FF505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03010" tIns="167640" rIns="312928" bIns="167640" numCol="1" spcCol="1270" anchor="ctr" anchorCtr="0">
          <a:noAutofit/>
        </a:bodyPr>
        <a:lstStyle/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4400" i="1" kern="1200" dirty="0" smtClean="0"/>
            <a:t>Bridge yield</a:t>
          </a:r>
        </a:p>
        <a:p>
          <a:pPr marL="0" marR="0" lvl="0" indent="0" algn="ctr" defTabSz="914400" rtl="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GB" sz="4400" i="1" kern="1200" dirty="0" smtClean="0"/>
            <a:t>gap to male farmers</a:t>
          </a:r>
          <a:endParaRPr lang="en-GB" sz="4400" b="1" i="1" kern="1200" dirty="0" smtClean="0"/>
        </a:p>
        <a:p>
          <a:pPr lvl="0" algn="ctr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4400" b="1" kern="1200" dirty="0" smtClean="0"/>
            <a:t>Control over </a:t>
          </a:r>
          <a:r>
            <a:rPr lang="en-GB" sz="4400" b="1" kern="1200" dirty="0" err="1" smtClean="0"/>
            <a:t>assets,income</a:t>
          </a:r>
          <a:r>
            <a:rPr lang="en-GB" sz="4400" b="1" kern="1200" dirty="0" smtClean="0"/>
            <a:t>, household decisions</a:t>
          </a:r>
        </a:p>
      </dsp:txBody>
      <dsp:txXfrm rot="10800000">
        <a:off x="1198587" y="360044"/>
        <a:ext cx="7407566" cy="4061038"/>
      </dsp:txXfrm>
    </dsp:sp>
    <dsp:sp modelId="{9CF1B93B-036E-49ED-901A-37ADBE7A63A5}">
      <dsp:nvSpPr>
        <dsp:cNvPr id="0" name=""/>
        <dsp:cNvSpPr/>
      </dsp:nvSpPr>
      <dsp:spPr>
        <a:xfrm>
          <a:off x="2" y="604662"/>
          <a:ext cx="3510489" cy="357180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CBDC064-D916-451D-83E1-AA9B1238E252}">
      <dsp:nvSpPr>
        <dsp:cNvPr id="0" name=""/>
        <dsp:cNvSpPr/>
      </dsp:nvSpPr>
      <dsp:spPr>
        <a:xfrm rot="10800000">
          <a:off x="2017316" y="390985"/>
          <a:ext cx="5472684" cy="922113"/>
        </a:xfrm>
        <a:prstGeom prst="homePlate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626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smtClean="0"/>
            <a:t>Primary health care</a:t>
          </a:r>
          <a:endParaRPr lang="en-GB" sz="2800" b="1" kern="1200" dirty="0"/>
        </a:p>
      </dsp:txBody>
      <dsp:txXfrm rot="10800000">
        <a:off x="2017316" y="390985"/>
        <a:ext cx="5472684" cy="922113"/>
      </dsp:txXfrm>
    </dsp:sp>
    <dsp:sp modelId="{70CF3C2B-D396-4C95-98F1-6D0BDC35173C}">
      <dsp:nvSpPr>
        <dsp:cNvPr id="0" name=""/>
        <dsp:cNvSpPr/>
      </dsp:nvSpPr>
      <dsp:spPr>
        <a:xfrm>
          <a:off x="388145" y="69002"/>
          <a:ext cx="2555433" cy="1701132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3E8D65A-B66D-4F78-A4EC-51A648D9C41D}">
      <dsp:nvSpPr>
        <dsp:cNvPr id="0" name=""/>
        <dsp:cNvSpPr/>
      </dsp:nvSpPr>
      <dsp:spPr>
        <a:xfrm rot="10800000">
          <a:off x="2002998" y="2319370"/>
          <a:ext cx="5472684" cy="922113"/>
        </a:xfrm>
        <a:prstGeom prst="homePlate">
          <a:avLst/>
        </a:prstGeom>
        <a:solidFill>
          <a:schemeClr val="tx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626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smtClean="0"/>
            <a:t>Clean water &amp; sanitation</a:t>
          </a:r>
          <a:endParaRPr lang="en-GB" sz="2800" b="1" kern="1200" dirty="0"/>
        </a:p>
      </dsp:txBody>
      <dsp:txXfrm rot="10800000">
        <a:off x="2002998" y="2319370"/>
        <a:ext cx="5472684" cy="922113"/>
      </dsp:txXfrm>
    </dsp:sp>
    <dsp:sp modelId="{FCBE9443-AE82-4F7A-8C53-1A80519C7B20}">
      <dsp:nvSpPr>
        <dsp:cNvPr id="0" name=""/>
        <dsp:cNvSpPr/>
      </dsp:nvSpPr>
      <dsp:spPr>
        <a:xfrm>
          <a:off x="405875" y="1976980"/>
          <a:ext cx="2498160" cy="1605122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85314B5-2A0D-4CDB-A322-4C8542FAF33C}">
      <dsp:nvSpPr>
        <dsp:cNvPr id="0" name=""/>
        <dsp:cNvSpPr/>
      </dsp:nvSpPr>
      <dsp:spPr>
        <a:xfrm rot="10800000">
          <a:off x="2006089" y="4203632"/>
          <a:ext cx="5472684" cy="922113"/>
        </a:xfrm>
        <a:prstGeom prst="homePlate">
          <a:avLst/>
        </a:prstGeom>
        <a:solidFill>
          <a:schemeClr val="accent2">
            <a:lumMod val="7500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626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err="1" smtClean="0"/>
            <a:t>Comms</a:t>
          </a:r>
          <a:r>
            <a:rPr lang="en-GB" sz="2800" b="1" kern="1200" dirty="0" smtClean="0"/>
            <a:t> [BCC]: diet, child care &amp; hygiene</a:t>
          </a:r>
          <a:endParaRPr lang="en-GB" sz="2800" b="1" kern="1200" dirty="0"/>
        </a:p>
      </dsp:txBody>
      <dsp:txXfrm rot="10800000">
        <a:off x="2006089" y="4203632"/>
        <a:ext cx="5472684" cy="922113"/>
      </dsp:txXfrm>
    </dsp:sp>
    <dsp:sp modelId="{E1D84652-5249-4DCF-98A5-F03A4C2E2370}">
      <dsp:nvSpPr>
        <dsp:cNvPr id="0" name=""/>
        <dsp:cNvSpPr/>
      </dsp:nvSpPr>
      <dsp:spPr>
        <a:xfrm>
          <a:off x="268625" y="3785491"/>
          <a:ext cx="2510526" cy="1612886"/>
        </a:xfrm>
        <a:prstGeom prst="ellipse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9535E147-CBE8-4C88-AF46-580BF00C47A5}">
      <dsp:nvSpPr>
        <dsp:cNvPr id="0" name=""/>
        <dsp:cNvSpPr/>
      </dsp:nvSpPr>
      <dsp:spPr>
        <a:xfrm rot="10800000">
          <a:off x="2107819" y="584954"/>
          <a:ext cx="5842009" cy="1543333"/>
        </a:xfrm>
        <a:prstGeom prst="homePlate">
          <a:avLst/>
        </a:prstGeom>
        <a:solidFill>
          <a:srgbClr val="33CC33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567" tIns="106680" rIns="199136" bIns="106680" numCol="1" spcCol="1270" anchor="ctr" anchorCtr="0">
          <a:noAutofit/>
        </a:bodyPr>
        <a:lstStyle/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smtClean="0"/>
            <a:t>Pilot Innovations </a:t>
          </a:r>
        </a:p>
        <a:p>
          <a:pPr lvl="0" algn="ctr" defTabSz="12446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2800" b="1" kern="1200" dirty="0" smtClean="0"/>
            <a:t>Evaluate: Understanding &amp; Inspiration</a:t>
          </a:r>
          <a:endParaRPr lang="en-GB" sz="2800" b="1" kern="1200" dirty="0"/>
        </a:p>
      </dsp:txBody>
      <dsp:txXfrm rot="10800000">
        <a:off x="2107819" y="584954"/>
        <a:ext cx="5842009" cy="1543333"/>
      </dsp:txXfrm>
    </dsp:sp>
    <dsp:sp modelId="{CA3795D1-40CD-432E-9A9B-DE8707586230}">
      <dsp:nvSpPr>
        <dsp:cNvPr id="0" name=""/>
        <dsp:cNvSpPr/>
      </dsp:nvSpPr>
      <dsp:spPr>
        <a:xfrm>
          <a:off x="429189" y="21159"/>
          <a:ext cx="2545342" cy="2713087"/>
        </a:xfrm>
        <a:prstGeom prst="ellipse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A9B11A42-9A75-47E2-B3B6-CDF59F26AF0C}">
      <dsp:nvSpPr>
        <dsp:cNvPr id="0" name=""/>
        <dsp:cNvSpPr/>
      </dsp:nvSpPr>
      <dsp:spPr>
        <a:xfrm rot="10800000">
          <a:off x="1944236" y="3196949"/>
          <a:ext cx="6222323" cy="1543333"/>
        </a:xfrm>
        <a:prstGeom prst="homePlate">
          <a:avLst/>
        </a:prstGeom>
        <a:solidFill>
          <a:srgbClr val="FF99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0567" tIns="121920" rIns="227584" bIns="121920" numCol="1" spcCol="1270" anchor="ctr" anchorCtr="0">
          <a:noAutofit/>
        </a:bodyPr>
        <a:lstStyle/>
        <a:p>
          <a:pPr lvl="0" algn="ctr" defTabSz="14224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200" b="1" kern="1200" dirty="0" smtClean="0"/>
            <a:t>Monitor &amp; Survey state of FNS</a:t>
          </a:r>
          <a:endParaRPr lang="en-GB" sz="3200" b="1" kern="1200" dirty="0"/>
        </a:p>
      </dsp:txBody>
      <dsp:txXfrm rot="10800000">
        <a:off x="1944236" y="3196949"/>
        <a:ext cx="6222323" cy="1543333"/>
      </dsp:txXfrm>
    </dsp:sp>
    <dsp:sp modelId="{35BB74E4-4DA2-48B4-B9FF-00F79F70B0B1}">
      <dsp:nvSpPr>
        <dsp:cNvPr id="0" name=""/>
        <dsp:cNvSpPr/>
      </dsp:nvSpPr>
      <dsp:spPr>
        <a:xfrm>
          <a:off x="504054" y="2980929"/>
          <a:ext cx="2357086" cy="2039237"/>
        </a:xfrm>
        <a:prstGeom prst="ellipse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#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#4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0.42697</cdr:x>
      <cdr:y>0.4359</cdr:y>
    </cdr:from>
    <cdr:to>
      <cdr:x>0.42697</cdr:x>
      <cdr:y>0.56</cdr:y>
    </cdr:to>
    <cdr:sp macro="" textlink="">
      <cdr:nvSpPr>
        <cdr:cNvPr id="15" name="Straight Connector 14"/>
        <cdr:cNvSpPr/>
      </cdr:nvSpPr>
      <cdr:spPr>
        <a:xfrm xmlns:a="http://schemas.openxmlformats.org/drawingml/2006/main" rot="5400000" flipV="1">
          <a:off x="2659189" y="1897192"/>
          <a:ext cx="472822" cy="0"/>
        </a:xfrm>
        <a:prstGeom xmlns:a="http://schemas.openxmlformats.org/drawingml/2006/main" prst="line">
          <a:avLst/>
        </a:prstGeom>
        <a:ln xmlns:a="http://schemas.openxmlformats.org/drawingml/2006/main" w="38100"/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0.16771</cdr:x>
      <cdr:y>0.3357</cdr:y>
    </cdr:from>
    <cdr:to>
      <cdr:x>0.38119</cdr:x>
      <cdr:y>0.42734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899592" y="1296144"/>
          <a:ext cx="1145126" cy="35385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en-GB" sz="1600" b="0" dirty="0" smtClean="0">
              <a:solidFill>
                <a:schemeClr val="tx1"/>
              </a:solidFill>
            </a:rPr>
            <a:t>2.6 % year</a:t>
          </a:r>
          <a:endParaRPr lang="en-GB" sz="1600" b="0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0.69309</cdr:x>
      <cdr:y>0.48637</cdr:y>
    </cdr:from>
    <cdr:to>
      <cdr:x>0.97663</cdr:x>
      <cdr:y>0.61302</cdr:y>
    </cdr:to>
    <cdr:sp macro="" textlink="">
      <cdr:nvSpPr>
        <cdr:cNvPr id="8" name="TextBox 1"/>
        <cdr:cNvSpPr txBox="1"/>
      </cdr:nvSpPr>
      <cdr:spPr>
        <a:xfrm xmlns:a="http://schemas.openxmlformats.org/drawingml/2006/main">
          <a:off x="3744416" y="1772816"/>
          <a:ext cx="1531845" cy="461665"/>
        </a:xfrm>
        <a:prstGeom xmlns:a="http://schemas.openxmlformats.org/drawingml/2006/main" prst="rect">
          <a:avLst/>
        </a:prstGeom>
        <a:solidFill xmlns:a="http://schemas.openxmlformats.org/drawingml/2006/main">
          <a:srgbClr val="FFFF00">
            <a:alpha val="70000"/>
          </a:srgbClr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marL="0" algn="ctr" defTabSz="914400" rtl="0" eaLnBrk="1" latinLnBrk="0" hangingPunct="1"/>
          <a:r>
            <a:rPr lang="en-GB" sz="2400" b="1" kern="1200" dirty="0" smtClean="0">
              <a:solidFill>
                <a:schemeClr val="tx1"/>
              </a:solidFill>
              <a:latin typeface="+mn-lt"/>
              <a:ea typeface="+mn-ea"/>
              <a:cs typeface="+mn-cs"/>
            </a:rPr>
            <a:t>5.1 % year</a:t>
          </a:r>
          <a:endParaRPr lang="en-GB" sz="2400" b="1" kern="1200" dirty="0">
            <a:solidFill>
              <a:schemeClr val="tx1"/>
            </a:solidFill>
            <a:latin typeface="+mn-lt"/>
            <a:ea typeface="+mn-ea"/>
            <a:cs typeface="+mn-cs"/>
          </a:endParaRPr>
        </a:p>
      </cdr:txBody>
    </cdr:sp>
  </cdr:relSizeAnchor>
  <cdr:relSizeAnchor xmlns:cdr="http://schemas.openxmlformats.org/drawingml/2006/chartDrawing">
    <cdr:from>
      <cdr:x>0.55056</cdr:x>
      <cdr:y>0.46</cdr:y>
    </cdr:from>
    <cdr:to>
      <cdr:x>0.55128</cdr:x>
      <cdr:y>0.58308</cdr:y>
    </cdr:to>
    <cdr:sp macro="" textlink="">
      <cdr:nvSpPr>
        <cdr:cNvPr id="19" name="Straight Connector 18"/>
        <cdr:cNvSpPr/>
      </cdr:nvSpPr>
      <cdr:spPr>
        <a:xfrm xmlns:a="http://schemas.openxmlformats.org/drawingml/2006/main" rot="5400000">
          <a:off x="3501774" y="1984626"/>
          <a:ext cx="468935" cy="4883"/>
        </a:xfrm>
        <a:prstGeom xmlns:a="http://schemas.openxmlformats.org/drawingml/2006/main" prst="line">
          <a:avLst/>
        </a:prstGeom>
        <a:ln xmlns:a="http://schemas.openxmlformats.org/drawingml/2006/main" w="38100"/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  <cdr:relSizeAnchor xmlns:cdr="http://schemas.openxmlformats.org/drawingml/2006/chartDrawing">
    <cdr:from>
      <cdr:x>0.36907</cdr:x>
      <cdr:y>0.57815</cdr:y>
    </cdr:from>
    <cdr:to>
      <cdr:x>0.45913</cdr:x>
      <cdr:y>0.6596</cdr:y>
    </cdr:to>
    <cdr:sp macro="" textlink="">
      <cdr:nvSpPr>
        <cdr:cNvPr id="20" name="TextBox 19"/>
        <cdr:cNvSpPr txBox="1"/>
      </cdr:nvSpPr>
      <cdr:spPr>
        <a:xfrm xmlns:a="http://schemas.openxmlformats.org/drawingml/2006/main">
          <a:off x="1979712" y="2232248"/>
          <a:ext cx="483102" cy="31448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b="1" dirty="0" smtClean="0"/>
            <a:t>1974</a:t>
          </a:r>
          <a:endParaRPr lang="en-GB" sz="3200" b="1" dirty="0"/>
        </a:p>
      </cdr:txBody>
    </cdr:sp>
  </cdr:relSizeAnchor>
  <cdr:relSizeAnchor xmlns:cdr="http://schemas.openxmlformats.org/drawingml/2006/chartDrawing">
    <cdr:from>
      <cdr:x>0.50331</cdr:x>
      <cdr:y>0.5968</cdr:y>
    </cdr:from>
    <cdr:to>
      <cdr:x>0.60401</cdr:x>
      <cdr:y>0.6768</cdr:y>
    </cdr:to>
    <cdr:sp macro="" textlink="">
      <cdr:nvSpPr>
        <cdr:cNvPr id="22" name="TextBox 21"/>
        <cdr:cNvSpPr txBox="1"/>
      </cdr:nvSpPr>
      <cdr:spPr>
        <a:xfrm xmlns:a="http://schemas.openxmlformats.org/drawingml/2006/main">
          <a:off x="2699792" y="2304256"/>
          <a:ext cx="540181" cy="308884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GB" sz="1600" b="1" dirty="0" smtClean="0"/>
            <a:t>1982</a:t>
          </a:r>
          <a:endParaRPr lang="en-GB" sz="3200" b="1" dirty="0"/>
        </a:p>
      </cdr:txBody>
    </cdr:sp>
  </cdr:relSizeAnchor>
  <cdr:relSizeAnchor xmlns:cdr="http://schemas.openxmlformats.org/drawingml/2006/chartDrawing">
    <cdr:from>
      <cdr:x>0.39592</cdr:x>
      <cdr:y>0.24245</cdr:y>
    </cdr:from>
    <cdr:to>
      <cdr:x>0.6107</cdr:x>
      <cdr:y>0.32245</cdr:y>
    </cdr:to>
    <cdr:sp macro="" textlink="">
      <cdr:nvSpPr>
        <cdr:cNvPr id="23" name="TextBox 1"/>
        <cdr:cNvSpPr txBox="1"/>
      </cdr:nvSpPr>
      <cdr:spPr>
        <a:xfrm xmlns:a="http://schemas.openxmlformats.org/drawingml/2006/main">
          <a:off x="2123728" y="936104"/>
          <a:ext cx="1152128" cy="308883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none" rtlCol="0"/>
        <a:lstStyle xmlns:a="http://schemas.openxmlformats.org/drawingml/2006/main">
          <a:lvl1pPr marL="0" indent="0">
            <a:defRPr sz="1100">
              <a:latin typeface="Calibri"/>
            </a:defRPr>
          </a:lvl1pPr>
          <a:lvl2pPr marL="457200" indent="0">
            <a:defRPr sz="1100">
              <a:latin typeface="Calibri"/>
            </a:defRPr>
          </a:lvl2pPr>
          <a:lvl3pPr marL="914400" indent="0">
            <a:defRPr sz="1100">
              <a:latin typeface="Calibri"/>
            </a:defRPr>
          </a:lvl3pPr>
          <a:lvl4pPr marL="1371600" indent="0">
            <a:defRPr sz="1100">
              <a:latin typeface="Calibri"/>
            </a:defRPr>
          </a:lvl4pPr>
          <a:lvl5pPr marL="1828800" indent="0">
            <a:defRPr sz="1100">
              <a:latin typeface="Calibri"/>
            </a:defRPr>
          </a:lvl5pPr>
          <a:lvl6pPr marL="2286000" indent="0">
            <a:defRPr sz="1100">
              <a:latin typeface="Calibri"/>
            </a:defRPr>
          </a:lvl6pPr>
          <a:lvl7pPr marL="2743200" indent="0">
            <a:defRPr sz="1100">
              <a:latin typeface="Calibri"/>
            </a:defRPr>
          </a:lvl7pPr>
          <a:lvl8pPr marL="3200400" indent="0">
            <a:defRPr sz="1100">
              <a:latin typeface="Calibri"/>
            </a:defRPr>
          </a:lvl8pPr>
          <a:lvl9pPr marL="3657600" indent="0">
            <a:defRPr sz="1100">
              <a:latin typeface="Calibri"/>
            </a:defRPr>
          </a:lvl9pPr>
        </a:lstStyle>
        <a:p xmlns:a="http://schemas.openxmlformats.org/drawingml/2006/main">
          <a:pPr algn="ctr">
            <a:buFontTx/>
            <a:buChar char="-"/>
          </a:pPr>
          <a:r>
            <a:rPr lang="en-GB" sz="1600" b="0" dirty="0" smtClean="0">
              <a:solidFill>
                <a:schemeClr val="tx1"/>
              </a:solidFill>
            </a:rPr>
            <a:t>3 .1% year</a:t>
          </a:r>
          <a:endParaRPr lang="en-GB" sz="1600" b="0" dirty="0">
            <a:solidFill>
              <a:schemeClr val="tx1"/>
            </a:solidFill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0.11864</cdr:x>
      <cdr:y>0.69318</cdr:y>
    </cdr:from>
    <cdr:to>
      <cdr:x>0.66102</cdr:x>
      <cdr:y>0.88214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066763" y="4074007"/>
          <a:ext cx="4876864" cy="1110570"/>
        </a:xfrm>
        <a:prstGeom xmlns:a="http://schemas.openxmlformats.org/drawingml/2006/main" prst="rect">
          <a:avLst/>
        </a:prstGeom>
        <a:solidFill xmlns:a="http://schemas.openxmlformats.org/drawingml/2006/main">
          <a:srgbClr val="FFC000"/>
        </a:solidFill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GB" sz="2800" dirty="0" smtClean="0"/>
            <a:t>U5 Underweight</a:t>
          </a:r>
        </a:p>
        <a:p xmlns:a="http://schemas.openxmlformats.org/drawingml/2006/main">
          <a:r>
            <a:rPr lang="en-GB" sz="2800" dirty="0" smtClean="0"/>
            <a:t>Before &amp; After Spike of 07/08</a:t>
          </a:r>
          <a:endParaRPr lang="en-GB" sz="28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D83394-7B33-4F7C-8650-94B760459620}" type="datetimeFigureOut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2A69A0-74D3-45C7-8C8C-4A9B4B1C040F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9533773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Shows results</a:t>
            </a:r>
            <a:r>
              <a:rPr lang="en-GB" baseline="0" dirty="0" smtClean="0"/>
              <a:t> of national nutritional surveys, before and after food price spike of 2007/08. Source: WHO</a:t>
            </a:r>
          </a:p>
          <a:p>
            <a:endParaRPr lang="en-GB" baseline="0" dirty="0" smtClean="0"/>
          </a:p>
          <a:p>
            <a:r>
              <a:rPr lang="en-GB" baseline="0" dirty="0" smtClean="0"/>
              <a:t>Main result: </a:t>
            </a:r>
            <a:r>
              <a:rPr lang="en-GB" baseline="0" dirty="0" err="1" smtClean="0"/>
              <a:t>mostof</a:t>
            </a:r>
            <a:r>
              <a:rPr lang="en-GB" baseline="0" dirty="0" smtClean="0"/>
              <a:t> the 50-odd countries for which the statistics exist, show declining rates of children under 5 being underweight. Good news!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051A95-978A-4C9E-816F-763C98427AF9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3444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D51201FF-E532-42F2-9DA3-7FD84E5477A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44B2211-12EC-4D1F-AACE-5926CED0228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66FA5F4-7126-4960-B9B6-12779EA61EFF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D68148-E446-439F-94ED-2F37E7FF3D31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43828688-E179-4EA5-945E-B3F69FB07790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97A9572-7D6C-4AAB-B478-E30C39E22B0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CFDF63F-5EAF-4F05-90E1-C34ACDA358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A0B68C-6E5E-4ACE-BD44-22BCA8FBD40C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22C2B9C-FEEE-444A-9E81-14D7C595D613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4AC5E10-464E-46CC-87F7-8372E948EA5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A425E8D-D017-4812-A802-FE821E613B29}" type="datetime1">
              <a:rPr lang="fr-FR" smtClean="0"/>
              <a:pPr/>
              <a:t>13/05/2013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81EE925-639F-4C58-9CB9-A3576406038A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1124744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 smtClean="0"/>
              <a:t>Cliquez pour modifier le style du titre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988840"/>
            <a:ext cx="8229600" cy="41373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 smtClean="0"/>
              <a:t>Cliquez pour modifier les styles du texte du masque</a:t>
            </a:r>
          </a:p>
          <a:p>
            <a:pPr lvl="1"/>
            <a:r>
              <a:rPr lang="fr-FR" dirty="0" smtClean="0"/>
              <a:t>Deuxième niveau</a:t>
            </a:r>
          </a:p>
          <a:p>
            <a:pPr lvl="2"/>
            <a:r>
              <a:rPr lang="fr-FR" dirty="0" smtClean="0"/>
              <a:t>Troisième niveau</a:t>
            </a:r>
          </a:p>
          <a:p>
            <a:pPr lvl="3"/>
            <a:r>
              <a:rPr lang="fr-FR" dirty="0" smtClean="0"/>
              <a:t>Quatrième niveau</a:t>
            </a:r>
          </a:p>
          <a:p>
            <a:pPr lvl="4"/>
            <a:r>
              <a:rPr lang="fr-FR" dirty="0" smtClean="0"/>
              <a:t>Cinquième niveau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0" y="6453336"/>
            <a:ext cx="9144000" cy="404664"/>
          </a:xfrm>
          <a:prstGeom prst="rect">
            <a:avLst/>
          </a:prstGeom>
          <a:solidFill>
            <a:schemeClr val="tx1"/>
          </a:solidFill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fr-FR" dirty="0" smtClean="0">
                <a:solidFill>
                  <a:schemeClr val="bg1"/>
                </a:solidFill>
              </a:rPr>
              <a:t>Conférence Internationale contre la malnutrition: SF </a:t>
            </a:r>
            <a:r>
              <a:rPr lang="fr-FR" dirty="0" err="1" smtClean="0">
                <a:solidFill>
                  <a:schemeClr val="bg1"/>
                </a:solidFill>
              </a:rPr>
              <a:t>Agriculture’s</a:t>
            </a:r>
            <a:r>
              <a:rPr lang="fr-FR" dirty="0" smtClean="0">
                <a:solidFill>
                  <a:schemeClr val="bg1"/>
                </a:solidFill>
              </a:rPr>
              <a:t> contribution to Food &amp; Nutrition Security</a:t>
            </a:r>
            <a:endParaRPr lang="fr-FR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79512" y="148596"/>
            <a:ext cx="3456384" cy="54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 userDrawn="1"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72400" y="1"/>
            <a:ext cx="971600" cy="1010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rgbClr val="00B0F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B0F0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§"/>
        <a:defRPr sz="2000" kern="1200">
          <a:solidFill>
            <a:srgbClr val="00B0F0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B0F0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00B0F0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00B0F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chart" Target="../charts/char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8179"/>
          <a:stretch>
            <a:fillRect/>
          </a:stretch>
        </p:blipFill>
        <p:spPr bwMode="auto">
          <a:xfrm>
            <a:off x="0" y="116632"/>
            <a:ext cx="4197509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720"/>
            <a:ext cx="9144000" cy="72008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/>
          <p:cNvSpPr/>
          <p:nvPr/>
        </p:nvSpPr>
        <p:spPr>
          <a:xfrm>
            <a:off x="0" y="5445224"/>
            <a:ext cx="9144000" cy="21602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251520" y="5800396"/>
            <a:ext cx="756084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solidFill>
                  <a:srgbClr val="00B0F0"/>
                </a:solidFill>
                <a:cs typeface="Arial" pitchFamily="34" charset="0"/>
              </a:rPr>
              <a:t>Steve Wiggins &amp; </a:t>
            </a:r>
            <a:r>
              <a:rPr lang="en-GB" sz="2800" dirty="0" err="1">
                <a:solidFill>
                  <a:srgbClr val="00B0F0"/>
                </a:solidFill>
                <a:cs typeface="Arial" pitchFamily="34" charset="0"/>
              </a:rPr>
              <a:t>Sharada</a:t>
            </a:r>
            <a:r>
              <a:rPr lang="en-GB" sz="2800" dirty="0">
                <a:solidFill>
                  <a:srgbClr val="00B0F0"/>
                </a:solidFill>
                <a:cs typeface="Arial" pitchFamily="34" charset="0"/>
              </a:rPr>
              <a:t> Keats</a:t>
            </a:r>
          </a:p>
          <a:p>
            <a:r>
              <a:rPr lang="en-GB" sz="2800" dirty="0">
                <a:solidFill>
                  <a:srgbClr val="00B0F0"/>
                </a:solidFill>
                <a:cs typeface="Arial" pitchFamily="34" charset="0"/>
              </a:rPr>
              <a:t>Overseas Development Institute</a:t>
            </a:r>
          </a:p>
        </p:txBody>
      </p:sp>
      <p:pic>
        <p:nvPicPr>
          <p:cNvPr id="2" name="Picture 2" descr="C:\Users\Steve\Documents\AAWORK\A Holding\APersonal\Photos\Brong tomat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0807" y="959681"/>
            <a:ext cx="9144000" cy="373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ZoneTexte 13"/>
          <p:cNvSpPr txBox="1"/>
          <p:nvPr/>
        </p:nvSpPr>
        <p:spPr>
          <a:xfrm>
            <a:off x="12551" y="980728"/>
            <a:ext cx="3623345" cy="2062103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GB" sz="3200" b="1" dirty="0" smtClean="0">
                <a:solidFill>
                  <a:srgbClr val="00B0F0"/>
                </a:solidFill>
                <a:cs typeface="Arial" pitchFamily="34" charset="0"/>
              </a:rPr>
              <a:t>Smallholder </a:t>
            </a:r>
            <a:r>
              <a:rPr lang="en-GB" sz="3200" b="1" dirty="0">
                <a:solidFill>
                  <a:srgbClr val="00B0F0"/>
                </a:solidFill>
                <a:cs typeface="Arial" pitchFamily="34" charset="0"/>
              </a:rPr>
              <a:t>agriculture’s contribution to food </a:t>
            </a:r>
            <a:r>
              <a:rPr lang="en-GB" sz="3200" b="1" dirty="0" smtClean="0">
                <a:solidFill>
                  <a:srgbClr val="00B0F0"/>
                </a:solidFill>
                <a:cs typeface="Arial" pitchFamily="34" charset="0"/>
              </a:rPr>
              <a:t>&amp; nutrition security</a:t>
            </a:r>
            <a:endParaRPr lang="fr-FR" sz="3200" b="1" dirty="0">
              <a:solidFill>
                <a:srgbClr val="00B0F0"/>
              </a:solidFill>
              <a:cs typeface="Arial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12361" y="5472375"/>
            <a:ext cx="1331640" cy="138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2272151497"/>
              </p:ext>
            </p:extLst>
          </p:nvPr>
        </p:nvGraphicFramePr>
        <p:xfrm>
          <a:off x="0" y="980728"/>
          <a:ext cx="8991599" cy="5877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42805029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7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8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9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7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8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19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7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8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29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3" fill="hold">
                      <p:stCondLst>
                        <p:cond delay="indefinite"/>
                      </p:stCondLst>
                      <p:childTnLst>
                        <p:par>
                          <p:cTn id="144" fill="hold">
                            <p:stCondLst>
                              <p:cond delay="0"/>
                            </p:stCondLst>
                            <p:childTnLst>
                              <p:par>
                                <p:cTn id="1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7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8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39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2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9" fill="hold">
                      <p:stCondLst>
                        <p:cond delay="indefinite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3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4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5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6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7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8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3" fill="hold">
                      <p:stCondLst>
                        <p:cond delay="indefinite"/>
                      </p:stCondLst>
                      <p:childTnLst>
                        <p:par>
                          <p:cTn id="204" fill="hold">
                            <p:stCondLst>
                              <p:cond delay="0"/>
                            </p:stCondLst>
                            <p:childTnLst>
                              <p:par>
                                <p:cTn id="20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49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50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graphicEl>
                                              <a:chart seriesIdx="0" categoryIdx="51" bldStep="ptIn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Sub>
          <a:bldChart bld="seriesEl"/>
        </p:bldSub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860032" y="1700808"/>
            <a:ext cx="4248472" cy="1656184"/>
          </a:xfrm>
        </p:spPr>
        <p:txBody>
          <a:bodyPr>
            <a:noAutofit/>
          </a:bodyPr>
          <a:lstStyle/>
          <a:p>
            <a:pPr algn="l"/>
            <a:r>
              <a:rPr lang="en-GB" b="1" i="1" dirty="0"/>
              <a:t>1. </a:t>
            </a:r>
            <a:r>
              <a:rPr lang="en-GB" b="1" i="1" dirty="0" smtClean="0"/>
              <a:t>Smallholder </a:t>
            </a:r>
            <a:r>
              <a:rPr lang="en-GB" b="1" i="1" dirty="0"/>
              <a:t>agricultural development </a:t>
            </a:r>
            <a:r>
              <a:rPr lang="en-GB" b="1" i="1" dirty="0" smtClean="0"/>
              <a:t>excellent </a:t>
            </a:r>
            <a:r>
              <a:rPr lang="en-GB" b="1" i="1" dirty="0"/>
              <a:t>way to reduce poverty </a:t>
            </a:r>
            <a:r>
              <a:rPr lang="en-GB" b="1" i="1" dirty="0" smtClean="0"/>
              <a:t>&amp; hunger</a:t>
            </a:r>
            <a:r>
              <a:rPr lang="en-GB" sz="4400" b="1" i="1" dirty="0" smtClean="0"/>
              <a:t/>
            </a:r>
            <a:br>
              <a:rPr lang="en-GB" sz="4400" b="1" i="1" dirty="0" smtClean="0"/>
            </a:br>
            <a:endParaRPr lang="en-GB" sz="2000" i="1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547172036"/>
              </p:ext>
            </p:extLst>
          </p:nvPr>
        </p:nvGraphicFramePr>
        <p:xfrm>
          <a:off x="457200" y="1844824"/>
          <a:ext cx="8291264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672621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585C5043-D259-45C8-ABAB-16D59A92A66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014FC9EC-C99A-4737-AE9D-8A4CF9B36AD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27F9D00F-87D4-42F5-AE2F-F7AD97E60BF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graphicEl>
                                              <a:dgm id="{720D0C2B-F90D-446C-AA07-BBBAE3D83F8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Sub>
          <a:bldDgm bld="one"/>
        </p:bldSub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1124744"/>
            <a:ext cx="3600400" cy="2448272"/>
          </a:xfrm>
        </p:spPr>
        <p:txBody>
          <a:bodyPr anchor="t">
            <a:normAutofit/>
          </a:bodyPr>
          <a:lstStyle/>
          <a:p>
            <a:pPr algn="l"/>
            <a: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Ghana ex 1983:</a:t>
            </a:r>
            <a:br>
              <a:rPr lang="en-GB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GB" sz="3200" i="1" dirty="0" smtClean="0"/>
              <a:t>Fast </a:t>
            </a:r>
            <a:r>
              <a:rPr lang="en-GB" sz="3200" dirty="0" smtClean="0"/>
              <a:t>SF </a:t>
            </a:r>
            <a:r>
              <a:rPr lang="en-GB" sz="3200" dirty="0" err="1" smtClean="0"/>
              <a:t>Agri</a:t>
            </a:r>
            <a:r>
              <a:rPr lang="en-GB" sz="3200" dirty="0" smtClean="0"/>
              <a:t> Growth</a:t>
            </a:r>
            <a:r>
              <a:rPr lang="en-GB" sz="3200" i="1" dirty="0" smtClean="0"/>
              <a:t/>
            </a:r>
            <a:br>
              <a:rPr lang="en-GB" sz="3200" i="1" dirty="0" smtClean="0"/>
            </a:br>
            <a:r>
              <a:rPr lang="en-GB" sz="3200" dirty="0" smtClean="0">
                <a:sym typeface="Wingdings"/>
              </a:rPr>
              <a:t></a:t>
            </a:r>
            <a:r>
              <a:rPr lang="en-GB" sz="3200" dirty="0" smtClean="0"/>
              <a:t>Poverty</a:t>
            </a:r>
            <a:br>
              <a:rPr lang="en-GB" sz="3200" dirty="0" smtClean="0"/>
            </a:br>
            <a:r>
              <a:rPr lang="en-GB" sz="3200" dirty="0" smtClean="0">
                <a:sym typeface="Wingdings"/>
              </a:rPr>
              <a:t> Food &amp; Nut Sec</a:t>
            </a:r>
            <a:endParaRPr lang="en-GB" sz="4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862603065"/>
              </p:ext>
            </p:extLst>
          </p:nvPr>
        </p:nvGraphicFramePr>
        <p:xfrm>
          <a:off x="3707904" y="0"/>
          <a:ext cx="5402534" cy="36450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2750876578"/>
              </p:ext>
            </p:extLst>
          </p:nvPr>
        </p:nvGraphicFramePr>
        <p:xfrm>
          <a:off x="0" y="3717032"/>
          <a:ext cx="4139952" cy="31409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xmlns="" val="3864646386"/>
              </p:ext>
            </p:extLst>
          </p:nvPr>
        </p:nvGraphicFramePr>
        <p:xfrm>
          <a:off x="4427984" y="3789040"/>
          <a:ext cx="4716016" cy="29737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1671125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536" y="980728"/>
            <a:ext cx="8229600" cy="576064"/>
          </a:xfrm>
        </p:spPr>
        <p:txBody>
          <a:bodyPr/>
          <a:lstStyle/>
          <a:p>
            <a:r>
              <a:rPr lang="en-GB" dirty="0" smtClean="0"/>
              <a:t>2. Diversify farm production …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421018474"/>
              </p:ext>
            </p:extLst>
          </p:nvPr>
        </p:nvGraphicFramePr>
        <p:xfrm>
          <a:off x="107504" y="1601416"/>
          <a:ext cx="8784976" cy="52565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791293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637ADD3E-5635-467A-B30B-5180E38BAFB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A2E47B-37C1-4483-A5E5-F16C83EC04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1F80D71-808A-413D-87F3-FE147AD2DD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671FC7D-7406-4777-8924-15669474610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52736"/>
            <a:ext cx="8229600" cy="648072"/>
          </a:xfrm>
        </p:spPr>
        <p:txBody>
          <a:bodyPr>
            <a:normAutofit/>
          </a:bodyPr>
          <a:lstStyle/>
          <a:p>
            <a:r>
              <a:rPr lang="en-GB" dirty="0" smtClean="0"/>
              <a:t>… &amp; Correct female disadvantage in farming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35063971"/>
              </p:ext>
            </p:extLst>
          </p:nvPr>
        </p:nvGraphicFramePr>
        <p:xfrm>
          <a:off x="323528" y="1600200"/>
          <a:ext cx="8820472" cy="4781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354412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CF1B93B-036E-49ED-901A-37ADBE7A63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DD7B1B8-8A55-4DEB-9643-BA0EA8076A1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8229600" cy="504056"/>
          </a:xfrm>
        </p:spPr>
        <p:txBody>
          <a:bodyPr>
            <a:normAutofit/>
          </a:bodyPr>
          <a:lstStyle/>
          <a:p>
            <a:r>
              <a:rPr lang="en-GB" dirty="0" smtClean="0"/>
              <a:t>3. Back up smallholder agriculture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73750030"/>
              </p:ext>
            </p:extLst>
          </p:nvPr>
        </p:nvGraphicFramePr>
        <p:xfrm>
          <a:off x="457200" y="1268760"/>
          <a:ext cx="8229600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84240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0CF3C2B-D396-4C95-98F1-6D0BDC3517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CBDC064-D916-451D-83E1-AA9B1238E25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CBE9443-AE82-4F7A-8C53-1A80519C7B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3E8D65A-B66D-4F78-A4EC-51A648D9C41D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1D84652-5249-4DCF-98A5-F03A4C2E237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85314B5-2A0D-4CDB-A322-4C8542FAF33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980728"/>
            <a:ext cx="5216168" cy="1080120"/>
          </a:xfrm>
        </p:spPr>
        <p:txBody>
          <a:bodyPr>
            <a:normAutofit fontScale="90000"/>
          </a:bodyPr>
          <a:lstStyle/>
          <a:p>
            <a:pPr algn="l"/>
            <a:r>
              <a:rPr lang="en-GB" sz="3600" i="1" dirty="0" smtClean="0"/>
              <a:t>Agriculture +++</a:t>
            </a:r>
            <a:br>
              <a:rPr lang="en-GB" sz="3600" i="1" dirty="0" smtClean="0"/>
            </a:br>
            <a:r>
              <a:rPr lang="en-GB" sz="3600" dirty="0" smtClean="0"/>
              <a:t>Lessons from Bangladesh</a:t>
            </a:r>
            <a:endParaRPr lang="en-GB" sz="4000" dirty="0"/>
          </a:p>
        </p:txBody>
      </p:sp>
      <p:pic>
        <p:nvPicPr>
          <p:cNvPr id="1026" name="Picture 2" descr="A family stand by their destroyed home following Cyclone Aila in 2009.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3168352" cy="2112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.nationalgeographic.com/wpf/media-live/photos/000/028/cache/bangladesh-river-chars_2842_600x4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23672" y="0"/>
            <a:ext cx="3803915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6" name="Chart 5"/>
          <p:cNvGraphicFramePr/>
          <p:nvPr>
            <p:extLst>
              <p:ext uri="{D42A27DB-BD31-4B8C-83A1-F6EECF244321}">
                <p14:modId xmlns:p14="http://schemas.microsoft.com/office/powerpoint/2010/main" xmlns="" val="209640548"/>
              </p:ext>
            </p:extLst>
          </p:nvPr>
        </p:nvGraphicFramePr>
        <p:xfrm>
          <a:off x="2339752" y="2437284"/>
          <a:ext cx="6796454" cy="43984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4098" name="Picture 2" descr="http://www.bdyellowbook.com/images/logo/ac5ae926fb3974ddc2062d1311ad24ab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04" y="5616814"/>
            <a:ext cx="3129136" cy="12190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21423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Chart bld="category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4. More political support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644893091"/>
              </p:ext>
            </p:extLst>
          </p:nvPr>
        </p:nvGraphicFramePr>
        <p:xfrm>
          <a:off x="251520" y="1600200"/>
          <a:ext cx="8784976" cy="5213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xmlns="" val="107638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3795D1-40CD-432E-9A9B-DE870758623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9535E147-CBE8-4C88-AF46-580BF00C47A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5BB74E4-4DA2-48B4-B9FF-00F79F70B0B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9B11A42-9A75-47E2-B3B6-CDF59F26AF0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slide: probably no time for this, but just in case 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1EE925-639F-4C58-9CB9-A3576406038A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69469693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720</TotalTime>
  <Words>268</Words>
  <Application>Microsoft Office PowerPoint</Application>
  <PresentationFormat>Affichage à l'écran (4:3)</PresentationFormat>
  <Paragraphs>58</Paragraphs>
  <Slides>10</Slides>
  <Notes>1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Diapositive 1</vt:lpstr>
      <vt:lpstr>1. Smallholder agricultural development excellent way to reduce poverty &amp; hunger </vt:lpstr>
      <vt:lpstr>Ghana ex 1983: Fast SF Agri Growth Poverty  Food &amp; Nut Sec</vt:lpstr>
      <vt:lpstr>2. Diversify farm production …</vt:lpstr>
      <vt:lpstr>… &amp; Correct female disadvantage in farming</vt:lpstr>
      <vt:lpstr>3. Back up smallholder agriculture</vt:lpstr>
      <vt:lpstr>Agriculture +++ Lessons from Bangladesh</vt:lpstr>
      <vt:lpstr>4. More political support</vt:lpstr>
      <vt:lpstr>Additional slide: probably no time for this, but just in case …</vt:lpstr>
      <vt:lpstr>Diapositive 10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ahelali</cp:lastModifiedBy>
  <cp:revision>21</cp:revision>
  <dcterms:created xsi:type="dcterms:W3CDTF">2013-04-16T12:02:01Z</dcterms:created>
  <dcterms:modified xsi:type="dcterms:W3CDTF">2013-05-13T17:34:34Z</dcterms:modified>
</cp:coreProperties>
</file>